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8" r:id="rId1"/>
    <p:sldMasterId id="2147483976" r:id="rId2"/>
  </p:sldMasterIdLst>
  <p:notesMasterIdLst>
    <p:notesMasterId r:id="rId58"/>
  </p:notesMasterIdLst>
  <p:handoutMasterIdLst>
    <p:handoutMasterId r:id="rId59"/>
  </p:handoutMasterIdLst>
  <p:sldIdLst>
    <p:sldId id="4310" r:id="rId3"/>
    <p:sldId id="4349" r:id="rId4"/>
    <p:sldId id="4348" r:id="rId5"/>
    <p:sldId id="1865" r:id="rId6"/>
    <p:sldId id="4611" r:id="rId7"/>
    <p:sldId id="4612" r:id="rId8"/>
    <p:sldId id="4613" r:id="rId9"/>
    <p:sldId id="4614" r:id="rId10"/>
    <p:sldId id="4616" r:id="rId11"/>
    <p:sldId id="638" r:id="rId12"/>
    <p:sldId id="4273" r:id="rId13"/>
    <p:sldId id="4620" r:id="rId14"/>
    <p:sldId id="4621" r:id="rId15"/>
    <p:sldId id="4629" r:id="rId16"/>
    <p:sldId id="344" r:id="rId17"/>
    <p:sldId id="4628" r:id="rId18"/>
    <p:sldId id="416" r:id="rId19"/>
    <p:sldId id="4625" r:id="rId20"/>
    <p:sldId id="641" r:id="rId21"/>
    <p:sldId id="875" r:id="rId22"/>
    <p:sldId id="874" r:id="rId23"/>
    <p:sldId id="4626" r:id="rId24"/>
    <p:sldId id="643" r:id="rId25"/>
    <p:sldId id="982" r:id="rId26"/>
    <p:sldId id="984" r:id="rId27"/>
    <p:sldId id="985" r:id="rId28"/>
    <p:sldId id="986" r:id="rId29"/>
    <p:sldId id="987" r:id="rId30"/>
    <p:sldId id="1002" r:id="rId31"/>
    <p:sldId id="869" r:id="rId32"/>
    <p:sldId id="308" r:id="rId33"/>
    <p:sldId id="309" r:id="rId34"/>
    <p:sldId id="310" r:id="rId35"/>
    <p:sldId id="323" r:id="rId36"/>
    <p:sldId id="4627" r:id="rId37"/>
    <p:sldId id="902" r:id="rId38"/>
    <p:sldId id="903" r:id="rId39"/>
    <p:sldId id="910" r:id="rId40"/>
    <p:sldId id="4630" r:id="rId41"/>
    <p:sldId id="4634" r:id="rId42"/>
    <p:sldId id="4632" r:id="rId43"/>
    <p:sldId id="4285" r:id="rId44"/>
    <p:sldId id="4291" r:id="rId45"/>
    <p:sldId id="3400" r:id="rId46"/>
    <p:sldId id="4288" r:id="rId47"/>
    <p:sldId id="4266" r:id="rId48"/>
    <p:sldId id="3532" r:id="rId49"/>
    <p:sldId id="4299" r:id="rId50"/>
    <p:sldId id="4267" r:id="rId51"/>
    <p:sldId id="4278" r:id="rId52"/>
    <p:sldId id="4633" r:id="rId53"/>
    <p:sldId id="4302" r:id="rId54"/>
    <p:sldId id="361" r:id="rId55"/>
    <p:sldId id="4212" r:id="rId56"/>
    <p:sldId id="4635" r:id="rId5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1865"/>
            <p14:sldId id="4611"/>
            <p14:sldId id="4612"/>
            <p14:sldId id="4613"/>
            <p14:sldId id="4614"/>
            <p14:sldId id="4616"/>
            <p14:sldId id="638"/>
            <p14:sldId id="4273"/>
            <p14:sldId id="4620"/>
            <p14:sldId id="4621"/>
            <p14:sldId id="4629"/>
            <p14:sldId id="344"/>
            <p14:sldId id="4628"/>
            <p14:sldId id="416"/>
            <p14:sldId id="4625"/>
            <p14:sldId id="641"/>
            <p14:sldId id="875"/>
            <p14:sldId id="874"/>
            <p14:sldId id="4626"/>
            <p14:sldId id="643"/>
            <p14:sldId id="982"/>
            <p14:sldId id="984"/>
            <p14:sldId id="985"/>
            <p14:sldId id="986"/>
            <p14:sldId id="987"/>
            <p14:sldId id="1002"/>
            <p14:sldId id="869"/>
            <p14:sldId id="308"/>
            <p14:sldId id="309"/>
            <p14:sldId id="310"/>
            <p14:sldId id="323"/>
            <p14:sldId id="4627"/>
            <p14:sldId id="902"/>
            <p14:sldId id="903"/>
            <p14:sldId id="910"/>
            <p14:sldId id="4630"/>
            <p14:sldId id="4634"/>
            <p14:sldId id="4632"/>
            <p14:sldId id="4285"/>
            <p14:sldId id="4291"/>
            <p14:sldId id="3400"/>
            <p14:sldId id="4288"/>
            <p14:sldId id="4266"/>
            <p14:sldId id="3532"/>
            <p14:sldId id="4299"/>
            <p14:sldId id="4267"/>
            <p14:sldId id="4278"/>
            <p14:sldId id="4633"/>
            <p14:sldId id="4302"/>
            <p14:sldId id="361"/>
            <p14:sldId id="4212"/>
            <p14:sldId id="46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2" clrIdx="0"/>
  <p:cmAuthor id="2" name="Saurabh Bajaj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0000"/>
    <a:srgbClr val="203864"/>
    <a:srgbClr val="FFC000"/>
    <a:srgbClr val="1F77B4"/>
    <a:srgbClr val="1F77B5"/>
    <a:srgbClr val="5B9BD5"/>
    <a:srgbClr val="FFB802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3310" autoAdjust="0"/>
  </p:normalViewPr>
  <p:slideViewPr>
    <p:cSldViewPr snapToGrid="0">
      <p:cViewPr varScale="1">
        <p:scale>
          <a:sx n="139" d="100"/>
          <a:sy n="139" d="100"/>
        </p:scale>
        <p:origin x="176" y="1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5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08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0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74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2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92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1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11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3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3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799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70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8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114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530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y^{i4} = {Round}\big(\frac{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S_wS_x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S_y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 W^{i4}x^{i4} +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S_x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S_y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}x^{i4}\big)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648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\exp(\tilde x) = 2^{-z} \exp(p) = \exp(p) &gt;&gt; z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\tilde x = (-\ln{2})z + 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91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158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285e9881e_1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5285e9881e_17_85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\text{average 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(H) =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frac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{1}{n}\sum_{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}H_{ii} =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frac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{1}{n}\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sum_i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lambda_i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5285e9881e_17_85:notes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195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285e9881e_1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5285e9881e_17_85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5285e9881e_17_85:notes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226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13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6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4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605D7-DAE9-4DDA-BFE1-0EA28A81A1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4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B2E4-2D8C-914E-87AF-D2DA27F91D0A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334C1228-3C30-5645-AF24-F1E4313E7B67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4FA-D565-384C-A9EF-4C3C052BCC14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DF0A-7D65-0A49-A2F0-FBDA3FAD0522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B169F-6451-494C-84D3-29DFB41215E6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FFE5-B733-DD4F-9ECF-FA6D15DB0636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C00-A7BE-B940-A793-76209DC3C833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F99C-7EB8-054F-AAAE-55F10DF6B541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6E0-7A3E-9549-8C18-C99DF1BB19E2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EC65-CF5A-8046-9F37-142A148E323B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fld id="{67BD1D82-B894-1246-8192-6EB646A582D8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E23E-971D-5A41-A5A9-68D41E6497F1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fld id="{B97AB2E6-1C37-5D4F-924E-12E057B02CEE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F8F6-69F3-B64A-AD0E-EDA68A5BB497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3539-FF18-4248-AFA9-3CF15AB1AF0F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5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E348-19D6-5D40-BB21-7B17F15F98AA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977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CC43-83E5-CB46-9398-C74D926F0208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61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12B70-0AEF-2842-877C-A7BD25F025DA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82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297F628D-3566-7547-82FE-953C0C93BB96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772558F5-4D73-F74A-BED8-63B4B12B17FE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91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A944D-AA27-3740-AA0A-410EE6A6080E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690C975-9C77-C74C-854A-8A91C0145C5C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6590-25DF-3246-871E-540239C75C0E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2F2C0277-658F-9648-A2A1-B7EA51F2F9E6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7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702B4-6F56-C149-8EA1-C7756226258F}" type="datetime1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7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753-E620-D543-943B-DF98EF04DDA2}" type="datetime1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0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5800-2233-474E-A963-EB570B049A88}" type="datetime1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9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E5B88-760A-0A46-9AAF-5475D252199C}" type="datetime1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1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8E50-E790-7E49-80D3-2CA34A6526A3}" type="datetime1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7726-B159-4E44-A218-A3592A1870FA}" type="datetime1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5191-C577-E844-989C-E8BC1F8CD139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1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CB8F-5391-2D48-AC1C-F8EEC170E06C}" type="datetime1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D33E2B3-D0E9-3646-976A-20D6D00678B0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3957-EED4-E342-8DAB-705DD7D9360B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7ACFAD2F-1177-F347-B7FF-FA4D0F1F2101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F661-2DBD-2348-B253-1A9FD13808EB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66001B68-7357-6F4B-AB4F-B3DC64B630E3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658FF3BF-339E-F647-A157-4E2FA9BE4C18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29093-C8A4-7E4F-94E1-74DACC836784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156A349-4B25-2941-9A15-31C783E1C992}" type="datetime1">
              <a:rPr lang="en-US" smtClean="0">
                <a:uFillTx/>
              </a:rPr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52" y="18254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51" y="1468786"/>
            <a:ext cx="10801349" cy="46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CCD129CB-2D9B-414D-B895-B6453E8A97E0}" type="datetime1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8657" y="6356351"/>
            <a:ext cx="43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7E24997-A79B-E647-BAF7-8B24E4F0F370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0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versitycoop.com/media/blog/1908%20Tailgate/jenga%20(2)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universitycoop.com/media/blog/1908%20Tailgate/jenga%20(2).jp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hyperlink" Target="https://www.universitycoop.com/media/blog/1908%20Tailgate/jenga%20(2).jpg" TargetMode="Externa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2.09574.pdf" TargetMode="External"/><Relationship Id="rId2" Type="http://schemas.openxmlformats.org/officeDocument/2006/relationships/hyperlink" Target="https://arxiv.org/pdf/2102.0055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ceedings.mlsys.org/paper/2020/file/d2ddea18f00665ce8623e36bd4e3c7c5-Paper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25.png"/><Relationship Id="rId4" Type="http://schemas.openxmlformats.org/officeDocument/2006/relationships/image" Target="../media/image5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hen-Dong/HAWQ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45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kssteven/ibert-roberta-bas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hyperlink" Target="https://www.universitycoop.com/media/blog/1908%20Tailgate/jenga%20(2)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emf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ccess.thecvf.com/content_cvpr_2018/papers/Jacob_Quantization_and_Training_CVPR_2018_paper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Efficient ML</a:t>
            </a:r>
            <a:b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F6A120-3EDB-4C81-85F7-C71BA8B6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 Pruning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11FFE-EC94-45D7-966E-03C1C61CF8AB}"/>
              </a:ext>
            </a:extLst>
          </p:cNvPr>
          <p:cNvSpPr txBox="1">
            <a:spLocks/>
          </p:cNvSpPr>
          <p:nvPr/>
        </p:nvSpPr>
        <p:spPr>
          <a:xfrm>
            <a:off x="1112309" y="1720850"/>
            <a:ext cx="10853705" cy="4238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   /</a:t>
            </a:r>
            <a:r>
              <a:rPr lang="en-US" sz="40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pru:n</a:t>
            </a: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/  verb</a:t>
            </a:r>
          </a:p>
          <a:p>
            <a:endParaRPr lang="en-US" sz="4000" i="1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reduce the extent of [a neural network] by removing </a:t>
            </a:r>
            <a:r>
              <a:rPr lang="en-US" sz="4000" b="1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superfluous </a:t>
            </a: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unwanted parts.</a:t>
            </a:r>
          </a:p>
          <a:p>
            <a:pPr marL="0" indent="0">
              <a:buNone/>
            </a:pPr>
            <a:endParaRPr lang="en-US" sz="25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(Oxford English Dictionary)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FE7706-573B-DB40-AB6B-A08925281E43}"/>
              </a:ext>
            </a:extLst>
          </p:cNvPr>
          <p:cNvSpPr txBox="1">
            <a:spLocks/>
          </p:cNvSpPr>
          <p:nvPr/>
        </p:nvSpPr>
        <p:spPr>
          <a:xfrm>
            <a:off x="1828436" y="5414566"/>
            <a:ext cx="8339185" cy="108892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 reduce the cost of inference and/or 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55791-5CEC-884C-B040-411932EB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5602E8-F173-FB40-B925-72852B95DFBE}"/>
              </a:ext>
            </a:extLst>
          </p:cNvPr>
          <p:cNvSpPr/>
          <p:nvPr/>
        </p:nvSpPr>
        <p:spPr>
          <a:xfrm>
            <a:off x="117552" y="6581773"/>
            <a:ext cx="2346075" cy="246221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/>
              <a:t>Slides: Courtesy of Jonathan </a:t>
            </a:r>
            <a:r>
              <a:rPr lang="en-US" sz="1000" dirty="0" err="1"/>
              <a:t>Frankle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732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BB1-B728-D445-9372-7DF2D7B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 Pruning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AA87F8-7585-EE4A-80AA-6F4FABC3A420}"/>
              </a:ext>
            </a:extLst>
          </p:cNvPr>
          <p:cNvSpPr txBox="1">
            <a:spLocks/>
          </p:cNvSpPr>
          <p:nvPr/>
        </p:nvSpPr>
        <p:spPr>
          <a:xfrm>
            <a:off x="117894" y="1343817"/>
            <a:ext cx="4853584" cy="50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2400" dirty="0"/>
              <a:t>Pruning similar to the </a:t>
            </a:r>
            <a:r>
              <a:rPr lang="en-US" sz="2400" b="1" dirty="0"/>
              <a:t>Jenga</a:t>
            </a:r>
            <a:r>
              <a:rPr lang="en-US" sz="2400" dirty="0"/>
              <a:t> game. We only remove blocks that are not sensitive. </a:t>
            </a:r>
          </a:p>
          <a:p>
            <a:pPr marL="0" indent="0">
              <a:buClrTx/>
              <a:buNone/>
            </a:pPr>
            <a:endParaRPr lang="en-US" sz="2400" dirty="0"/>
          </a:p>
          <a:p>
            <a:pPr marL="0" indent="0">
              <a:buClrTx/>
              <a:buNone/>
            </a:pPr>
            <a:r>
              <a:rPr lang="en-US" sz="2400" dirty="0"/>
              <a:t>Popular metrics for measuring sensitivity:</a:t>
            </a:r>
          </a:p>
          <a:p>
            <a:pPr>
              <a:buClrTx/>
            </a:pPr>
            <a:r>
              <a:rPr lang="en-US" sz="2400" dirty="0"/>
              <a:t>Magnitude</a:t>
            </a:r>
          </a:p>
          <a:p>
            <a:pPr>
              <a:buClrTx/>
            </a:pPr>
            <a:r>
              <a:rPr lang="en-US" sz="2400" dirty="0"/>
              <a:t>Gradients</a:t>
            </a:r>
          </a:p>
          <a:p>
            <a:pPr>
              <a:buClrTx/>
            </a:pPr>
            <a:r>
              <a:rPr lang="en-US" sz="2400" dirty="0"/>
              <a:t>Hessian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AA527-25BB-EA4A-9745-E84EB6D9A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851"/>
          <a:stretch/>
        </p:blipFill>
        <p:spPr>
          <a:xfrm>
            <a:off x="9333706" y="1306855"/>
            <a:ext cx="2581238" cy="4360741"/>
          </a:xfrm>
          <a:prstGeom prst="rect">
            <a:avLst/>
          </a:prstGeom>
        </p:spPr>
      </p:pic>
      <p:pic>
        <p:nvPicPr>
          <p:cNvPr id="16" name="Content Placeholder 5" descr="A person looking at a stack of blocks&#10;&#10;Description automatically generated with low confidence">
            <a:extLst>
              <a:ext uri="{FF2B5EF4-FFF2-40B4-BE49-F238E27FC236}">
                <a16:creationId xmlns:a16="http://schemas.microsoft.com/office/drawing/2014/main" id="{FF4C5D5B-6318-824E-933A-6ED2477F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3" t="8198" r="44265" b="3080"/>
          <a:stretch/>
        </p:blipFill>
        <p:spPr>
          <a:xfrm>
            <a:off x="5322425" y="1384542"/>
            <a:ext cx="1515450" cy="4118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8FA3B7-5086-A54F-B854-286DF321FA98}"/>
              </a:ext>
            </a:extLst>
          </p:cNvPr>
          <p:cNvSpPr txBox="1"/>
          <p:nvPr/>
        </p:nvSpPr>
        <p:spPr>
          <a:xfrm>
            <a:off x="5049043" y="5667596"/>
            <a:ext cx="2062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4"/>
              </a:rPr>
              <a:t>Image from </a:t>
            </a:r>
            <a:r>
              <a:rPr lang="en-US" sz="1050" dirty="0" err="1">
                <a:hlinkClick r:id="rId4"/>
              </a:rPr>
              <a:t>UniversityCoop</a:t>
            </a:r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B8F88-C414-7F4A-898A-6C42D46A667B}"/>
              </a:ext>
            </a:extLst>
          </p:cNvPr>
          <p:cNvCxnSpPr>
            <a:cxnSpLocks/>
          </p:cNvCxnSpPr>
          <p:nvPr/>
        </p:nvCxnSpPr>
        <p:spPr>
          <a:xfrm>
            <a:off x="6149658" y="5202586"/>
            <a:ext cx="88084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686B7B-61C3-484B-B3CE-C6492E05DF8E}"/>
              </a:ext>
            </a:extLst>
          </p:cNvPr>
          <p:cNvCxnSpPr>
            <a:cxnSpLocks/>
          </p:cNvCxnSpPr>
          <p:nvPr/>
        </p:nvCxnSpPr>
        <p:spPr>
          <a:xfrm>
            <a:off x="6247756" y="2091669"/>
            <a:ext cx="7827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5642D-77E3-F947-9AA4-56616BCADF7D}"/>
              </a:ext>
            </a:extLst>
          </p:cNvPr>
          <p:cNvSpPr/>
          <p:nvPr/>
        </p:nvSpPr>
        <p:spPr>
          <a:xfrm>
            <a:off x="117552" y="6415080"/>
            <a:ext cx="7730707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Yu S*, Yao Z*, Gholami* A, Dong Z*, Mahoney MW, Keutzer K. Hessian-Aware Pruning and Optimal Neural Implant. WACV, 2022.</a:t>
            </a:r>
          </a:p>
          <a:p>
            <a:r>
              <a:rPr lang="en-US" sz="1000" dirty="0" err="1"/>
              <a:t>LeCun</a:t>
            </a:r>
            <a:r>
              <a:rPr lang="en-US" sz="1000" dirty="0"/>
              <a:t> Y, </a:t>
            </a:r>
            <a:r>
              <a:rPr lang="en-US" sz="1000" dirty="0" err="1"/>
              <a:t>Denker</a:t>
            </a:r>
            <a:r>
              <a:rPr lang="en-US" sz="1000" dirty="0"/>
              <a:t> J, </a:t>
            </a:r>
            <a:r>
              <a:rPr lang="en-US" sz="1000" dirty="0" err="1"/>
              <a:t>Solla</a:t>
            </a:r>
            <a:r>
              <a:rPr lang="en-US" sz="1000" dirty="0"/>
              <a:t> S. Optimal brain damage. Advances in neural information processing systems. 1989.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DB07B-4241-E348-A31A-604A83A7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11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527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BB1-B728-D445-9372-7DF2D7B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 Pruning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AA87F8-7585-EE4A-80AA-6F4FABC3A420}"/>
              </a:ext>
            </a:extLst>
          </p:cNvPr>
          <p:cNvSpPr txBox="1">
            <a:spLocks/>
          </p:cNvSpPr>
          <p:nvPr/>
        </p:nvSpPr>
        <p:spPr>
          <a:xfrm>
            <a:off x="117894" y="1343817"/>
            <a:ext cx="4853584" cy="50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2400" dirty="0"/>
              <a:t>Pruning similar to the </a:t>
            </a:r>
            <a:r>
              <a:rPr lang="en-US" sz="2400" b="1" dirty="0"/>
              <a:t>Jenga</a:t>
            </a:r>
            <a:r>
              <a:rPr lang="en-US" sz="2400" dirty="0"/>
              <a:t> game. We only remove blocks that are not sensitive. </a:t>
            </a:r>
          </a:p>
          <a:p>
            <a:pPr marL="0" indent="0">
              <a:buClrTx/>
              <a:buNone/>
            </a:pPr>
            <a:endParaRPr lang="en-US" sz="2400" dirty="0"/>
          </a:p>
          <a:p>
            <a:pPr marL="0" indent="0">
              <a:buClrTx/>
              <a:buNone/>
            </a:pPr>
            <a:r>
              <a:rPr lang="en-US" sz="2400" dirty="0"/>
              <a:t>There are many metrics for measuring sensitivity:</a:t>
            </a:r>
          </a:p>
          <a:p>
            <a:pPr>
              <a:buClrTx/>
            </a:pPr>
            <a:r>
              <a:rPr lang="en-US" sz="2400" dirty="0"/>
              <a:t>Magnitude</a:t>
            </a:r>
          </a:p>
          <a:p>
            <a:pPr>
              <a:buClrTx/>
            </a:pPr>
            <a:r>
              <a:rPr lang="en-US" sz="2400" dirty="0">
                <a:solidFill>
                  <a:srgbClr val="E6E6E6"/>
                </a:solidFill>
              </a:rPr>
              <a:t>Gradients</a:t>
            </a:r>
          </a:p>
          <a:p>
            <a:pPr>
              <a:buClrTx/>
            </a:pPr>
            <a:r>
              <a:rPr lang="en-US" sz="2400" dirty="0">
                <a:solidFill>
                  <a:srgbClr val="E6E6E6"/>
                </a:solidFill>
              </a:rPr>
              <a:t>Hessian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AA527-25BB-EA4A-9745-E84EB6D9A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851"/>
          <a:stretch/>
        </p:blipFill>
        <p:spPr>
          <a:xfrm>
            <a:off x="9333706" y="1306855"/>
            <a:ext cx="2581238" cy="43607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229E2-99B6-1F40-B7EE-CDC94C41DC88}"/>
              </a:ext>
            </a:extLst>
          </p:cNvPr>
          <p:cNvGrpSpPr/>
          <p:nvPr/>
        </p:nvGrpSpPr>
        <p:grpSpPr>
          <a:xfrm>
            <a:off x="5049043" y="1384542"/>
            <a:ext cx="2062214" cy="4544664"/>
            <a:chOff x="7972997" y="1786855"/>
            <a:chExt cx="2062214" cy="4544664"/>
          </a:xfrm>
        </p:grpSpPr>
        <p:pic>
          <p:nvPicPr>
            <p:cNvPr id="16" name="Content Placeholder 5" descr="A person looking at a stack of blocks&#10;&#10;Description automatically generated with low confidence">
              <a:extLst>
                <a:ext uri="{FF2B5EF4-FFF2-40B4-BE49-F238E27FC236}">
                  <a16:creationId xmlns:a16="http://schemas.microsoft.com/office/drawing/2014/main" id="{FF4C5D5B-6318-824E-933A-6ED2477F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03" t="8198" r="44265" b="3080"/>
            <a:stretch/>
          </p:blipFill>
          <p:spPr>
            <a:xfrm>
              <a:off x="8246379" y="1786855"/>
              <a:ext cx="1515450" cy="41189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8FA3B7-5086-A54F-B854-286DF321FA98}"/>
                </a:ext>
              </a:extLst>
            </p:cNvPr>
            <p:cNvSpPr txBox="1"/>
            <p:nvPr/>
          </p:nvSpPr>
          <p:spPr>
            <a:xfrm>
              <a:off x="7972997" y="6069909"/>
              <a:ext cx="2062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hlinkClick r:id="rId4"/>
                </a:rPr>
                <a:t>Image from </a:t>
              </a:r>
              <a:r>
                <a:rPr lang="en-US" sz="1050" dirty="0" err="1">
                  <a:hlinkClick r:id="rId4"/>
                </a:rPr>
                <a:t>UniversityCoop</a:t>
              </a:r>
              <a:endParaRPr lang="en-US" sz="105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EB8F88-C414-7F4A-898A-6C42D46A667B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12" y="5604899"/>
              <a:ext cx="8808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686B7B-61C3-484B-B3CE-C6492E05DF8E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0" y="2493982"/>
              <a:ext cx="78274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5642D-77E3-F947-9AA4-56616BCADF7D}"/>
              </a:ext>
            </a:extLst>
          </p:cNvPr>
          <p:cNvSpPr/>
          <p:nvPr/>
        </p:nvSpPr>
        <p:spPr>
          <a:xfrm>
            <a:off x="117552" y="6415080"/>
            <a:ext cx="7730707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Yu S*, Yao Z*, Gholami* A, Dong Z*, Mahoney MW, Keutzer K. Hessian-Aware Pruning and Optimal Neural Implant. WACV, 2022.</a:t>
            </a:r>
          </a:p>
          <a:p>
            <a:r>
              <a:rPr lang="en-US" sz="1000" dirty="0" err="1"/>
              <a:t>LeCun</a:t>
            </a:r>
            <a:r>
              <a:rPr lang="en-US" sz="1000" dirty="0"/>
              <a:t> Y, </a:t>
            </a:r>
            <a:r>
              <a:rPr lang="en-US" sz="1000" dirty="0" err="1"/>
              <a:t>Denker</a:t>
            </a:r>
            <a:r>
              <a:rPr lang="en-US" sz="1000" dirty="0"/>
              <a:t> J, </a:t>
            </a:r>
            <a:r>
              <a:rPr lang="en-US" sz="1000" dirty="0" err="1"/>
              <a:t>Solla</a:t>
            </a:r>
            <a:r>
              <a:rPr lang="en-US" sz="1000" dirty="0"/>
              <a:t> S. Optimal brain damage. Advances in neural information processing systems. 1989.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31BC5-17D7-CB49-9104-3150DD723346}"/>
              </a:ext>
            </a:extLst>
          </p:cNvPr>
          <p:cNvGrpSpPr/>
          <p:nvPr/>
        </p:nvGrpSpPr>
        <p:grpSpPr>
          <a:xfrm>
            <a:off x="6923327" y="1810774"/>
            <a:ext cx="5194852" cy="1376925"/>
            <a:chOff x="397745" y="3056016"/>
            <a:chExt cx="5194852" cy="13769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D51272-BE24-604A-879B-B1D6F5EB086B}"/>
                </a:ext>
              </a:extLst>
            </p:cNvPr>
            <p:cNvSpPr/>
            <p:nvPr/>
          </p:nvSpPr>
          <p:spPr>
            <a:xfrm>
              <a:off x="397745" y="3056016"/>
              <a:ext cx="5194852" cy="13769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96F5E4-4E49-014B-B838-BEED66FD896E}"/>
                </a:ext>
              </a:extLst>
            </p:cNvPr>
            <p:cNvGrpSpPr/>
            <p:nvPr/>
          </p:nvGrpSpPr>
          <p:grpSpPr>
            <a:xfrm>
              <a:off x="566107" y="3165565"/>
              <a:ext cx="4734891" cy="1115691"/>
              <a:chOff x="6765992" y="5095874"/>
              <a:chExt cx="4734891" cy="111569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6E33C5F-997C-1640-9509-836C56AB6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681" b="68895"/>
              <a:stretch/>
            </p:blipFill>
            <p:spPr>
              <a:xfrm>
                <a:off x="6765994" y="5095874"/>
                <a:ext cx="4734889" cy="476013"/>
              </a:xfrm>
              <a:prstGeom prst="rect">
                <a:avLst/>
              </a:prstGeom>
              <a:ln w="57150">
                <a:noFill/>
              </a:ln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018409E-9793-3141-90B9-CCABE5F21A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635" b="37699"/>
              <a:stretch/>
            </p:blipFill>
            <p:spPr>
              <a:xfrm>
                <a:off x="6765992" y="5538015"/>
                <a:ext cx="4734889" cy="365129"/>
              </a:xfrm>
              <a:prstGeom prst="rect">
                <a:avLst/>
              </a:prstGeom>
              <a:ln w="57150">
                <a:noFill/>
              </a:ln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9B11C8E-ED9F-6A46-A5E1-26FD91DF00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572" b="12623"/>
              <a:stretch/>
            </p:blipFill>
            <p:spPr>
              <a:xfrm>
                <a:off x="6765992" y="5913115"/>
                <a:ext cx="4734889" cy="298450"/>
              </a:xfrm>
              <a:prstGeom prst="rect">
                <a:avLst/>
              </a:prstGeom>
              <a:ln w="57150">
                <a:noFill/>
              </a:ln>
            </p:spPr>
          </p:pic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7E1CB31-0276-5041-B13A-197FA9A59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27" y="3389244"/>
            <a:ext cx="5174034" cy="13274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69C40-3CC6-3C4D-80BB-88691D69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58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BB1-B728-D445-9372-7DF2D7B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 Pruning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AA87F8-7585-EE4A-80AA-6F4FABC3A420}"/>
              </a:ext>
            </a:extLst>
          </p:cNvPr>
          <p:cNvSpPr txBox="1">
            <a:spLocks/>
          </p:cNvSpPr>
          <p:nvPr/>
        </p:nvSpPr>
        <p:spPr>
          <a:xfrm>
            <a:off x="117894" y="1343817"/>
            <a:ext cx="4853584" cy="50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2400" dirty="0"/>
              <a:t>Pruning similar to the </a:t>
            </a:r>
            <a:r>
              <a:rPr lang="en-US" sz="2400" b="1" dirty="0"/>
              <a:t>Jenga</a:t>
            </a:r>
            <a:r>
              <a:rPr lang="en-US" sz="2400" dirty="0"/>
              <a:t> game. We only remove blocks that are not sensitive. </a:t>
            </a:r>
          </a:p>
          <a:p>
            <a:pPr marL="0" indent="0">
              <a:buClrTx/>
              <a:buNone/>
            </a:pPr>
            <a:endParaRPr lang="en-US" sz="2400" dirty="0"/>
          </a:p>
          <a:p>
            <a:pPr marL="0" indent="0">
              <a:buClrTx/>
              <a:buNone/>
            </a:pPr>
            <a:r>
              <a:rPr lang="en-US" sz="2400" dirty="0"/>
              <a:t>There are many metrics for measuring sensitivity:</a:t>
            </a:r>
          </a:p>
          <a:p>
            <a:pPr>
              <a:buClrTx/>
            </a:pPr>
            <a:r>
              <a:rPr lang="en-US" sz="2400" dirty="0">
                <a:solidFill>
                  <a:srgbClr val="E6E6E6"/>
                </a:solidFill>
              </a:rPr>
              <a:t>Magnitude</a:t>
            </a:r>
          </a:p>
          <a:p>
            <a:pPr>
              <a:buClrTx/>
            </a:pPr>
            <a:r>
              <a:rPr lang="en-US" sz="2400" dirty="0">
                <a:solidFill>
                  <a:srgbClr val="E6E6E6"/>
                </a:solidFill>
              </a:rPr>
              <a:t>Gradients</a:t>
            </a:r>
          </a:p>
          <a:p>
            <a:pPr>
              <a:buClrTx/>
            </a:pPr>
            <a:r>
              <a:rPr lang="en-US" sz="2400" dirty="0"/>
              <a:t>Hessian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AA527-25BB-EA4A-9745-E84EB6D9A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851"/>
          <a:stretch/>
        </p:blipFill>
        <p:spPr>
          <a:xfrm>
            <a:off x="9333706" y="1306855"/>
            <a:ext cx="2581238" cy="43607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229E2-99B6-1F40-B7EE-CDC94C41DC88}"/>
              </a:ext>
            </a:extLst>
          </p:cNvPr>
          <p:cNvGrpSpPr/>
          <p:nvPr/>
        </p:nvGrpSpPr>
        <p:grpSpPr>
          <a:xfrm>
            <a:off x="5049043" y="1384542"/>
            <a:ext cx="3912580" cy="4544664"/>
            <a:chOff x="7972997" y="1786855"/>
            <a:chExt cx="3912580" cy="4544664"/>
          </a:xfrm>
        </p:grpSpPr>
        <p:pic>
          <p:nvPicPr>
            <p:cNvPr id="16" name="Content Placeholder 5" descr="A person looking at a stack of blocks&#10;&#10;Description automatically generated with low confidence">
              <a:extLst>
                <a:ext uri="{FF2B5EF4-FFF2-40B4-BE49-F238E27FC236}">
                  <a16:creationId xmlns:a16="http://schemas.microsoft.com/office/drawing/2014/main" id="{FF4C5D5B-6318-824E-933A-6ED2477F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03" t="8198" r="44265" b="3080"/>
            <a:stretch/>
          </p:blipFill>
          <p:spPr>
            <a:xfrm>
              <a:off x="8246379" y="1786855"/>
              <a:ext cx="1515450" cy="41189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8FA3B7-5086-A54F-B854-286DF321FA98}"/>
                </a:ext>
              </a:extLst>
            </p:cNvPr>
            <p:cNvSpPr txBox="1"/>
            <p:nvPr/>
          </p:nvSpPr>
          <p:spPr>
            <a:xfrm>
              <a:off x="7972997" y="6069909"/>
              <a:ext cx="2062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hlinkClick r:id="rId4"/>
                </a:rPr>
                <a:t>Image from </a:t>
              </a:r>
              <a:r>
                <a:rPr lang="en-US" sz="1050" dirty="0" err="1">
                  <a:hlinkClick r:id="rId4"/>
                </a:rPr>
                <a:t>UniversityCoop</a:t>
              </a:r>
              <a:endParaRPr lang="en-US" sz="105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8B1D3D-9E8A-294D-9514-37AB22C17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051"/>
            <a:stretch/>
          </p:blipFill>
          <p:spPr>
            <a:xfrm>
              <a:off x="9954456" y="2042857"/>
              <a:ext cx="1931121" cy="8983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875AFA-FBDB-344F-9A26-28A4C764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4456" y="5099899"/>
              <a:ext cx="1931121" cy="10100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EB8F88-C414-7F4A-898A-6C42D46A667B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12" y="5604899"/>
              <a:ext cx="8808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686B7B-61C3-484B-B3CE-C6492E05DF8E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0" y="2493982"/>
              <a:ext cx="78274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5642D-77E3-F947-9AA4-56616BCADF7D}"/>
              </a:ext>
            </a:extLst>
          </p:cNvPr>
          <p:cNvSpPr/>
          <p:nvPr/>
        </p:nvSpPr>
        <p:spPr>
          <a:xfrm>
            <a:off x="117552" y="6415080"/>
            <a:ext cx="7730707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 err="1"/>
              <a:t>LeCun</a:t>
            </a:r>
            <a:r>
              <a:rPr lang="en-US" sz="1000" dirty="0"/>
              <a:t> Y, </a:t>
            </a:r>
            <a:r>
              <a:rPr lang="en-US" sz="1000" dirty="0" err="1"/>
              <a:t>Denker</a:t>
            </a:r>
            <a:r>
              <a:rPr lang="en-US" sz="1000" dirty="0"/>
              <a:t> J, </a:t>
            </a:r>
            <a:r>
              <a:rPr lang="en-US" sz="1000" dirty="0" err="1"/>
              <a:t>Solla</a:t>
            </a:r>
            <a:r>
              <a:rPr lang="en-US" sz="1000" dirty="0"/>
              <a:t> S. Optimal brain damage. Advances in neural information processing systems. 1989.</a:t>
            </a:r>
          </a:p>
          <a:p>
            <a:r>
              <a:rPr lang="en-US" sz="1000" dirty="0"/>
              <a:t>Yu S*, Yao Z*, Gholami* A, Dong Z*, Mahoney MW, Keutzer K. Hessian-Aware Pruning and Optimal Neural Implant. WACV, 2022.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77B2E23C-A1B5-054C-B0D3-486199E44A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6000"/>
                    </a14:imgEffect>
                    <a14:imgEffect>
                      <a14:brightnessContrast bright="-22000" contrast="79000"/>
                    </a14:imgEffect>
                  </a14:imgLayer>
                </a14:imgProps>
              </a:ext>
            </a:extLst>
          </a:blip>
          <a:srcRect l="339" t="3389" r="464" b="52141"/>
          <a:stretch/>
        </p:blipFill>
        <p:spPr>
          <a:xfrm>
            <a:off x="8520478" y="2507838"/>
            <a:ext cx="3608057" cy="1158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42797308-FD33-F246-848C-3E171BC61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136" y="3777723"/>
            <a:ext cx="3610399" cy="902600"/>
          </a:xfrm>
          <a:prstGeom prst="rect">
            <a:avLst/>
          </a:prstGeom>
          <a:ln w="571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DB7E7-42EC-074E-9537-8D002425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478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9F53-3FF3-7242-B35D-3C6311F3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Hessian Aware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6A60-0858-D945-9121-5D6DDBB29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3" y="1148738"/>
            <a:ext cx="10801349" cy="695628"/>
          </a:xfrm>
        </p:spPr>
        <p:txBody>
          <a:bodyPr>
            <a:normAutofit/>
          </a:bodyPr>
          <a:lstStyle/>
          <a:p>
            <a:r>
              <a:rPr lang="en-US" dirty="0"/>
              <a:t>Why Second-order instead of magnitude pruning?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8F7E-7FF3-C140-B44F-AD1036EF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7862"/>
            <a:ext cx="3673526" cy="99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181E5-BCA9-C442-8A07-76EE15D6E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53257"/>
            <a:ext cx="3730478" cy="79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69324-8BBF-494D-8BF1-92A1D092E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669141"/>
            <a:ext cx="4138648" cy="702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CB192-2559-AA45-88E2-3A24AB667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74" y="3036240"/>
            <a:ext cx="3796930" cy="351216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C261C98-6B45-3349-A4A1-E0940A10A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251" y="1757862"/>
            <a:ext cx="6323586" cy="3557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2C133-92E2-D045-8B5E-5EB1AFC0DD75}"/>
              </a:ext>
            </a:extLst>
          </p:cNvPr>
          <p:cNvSpPr/>
          <p:nvPr/>
        </p:nvSpPr>
        <p:spPr>
          <a:xfrm>
            <a:off x="230626" y="6131453"/>
            <a:ext cx="9341605" cy="646331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 err="1"/>
              <a:t>LeCun</a:t>
            </a:r>
            <a:r>
              <a:rPr lang="en-US" sz="1200" dirty="0"/>
              <a:t> Y, </a:t>
            </a:r>
            <a:r>
              <a:rPr lang="en-US" sz="1200" dirty="0" err="1"/>
              <a:t>Denker</a:t>
            </a:r>
            <a:r>
              <a:rPr lang="en-US" sz="1200" dirty="0"/>
              <a:t> J, </a:t>
            </a:r>
            <a:r>
              <a:rPr lang="en-US" sz="1200" dirty="0" err="1"/>
              <a:t>Solla</a:t>
            </a:r>
            <a:r>
              <a:rPr lang="en-US" sz="1200" dirty="0"/>
              <a:t> S. Optimal brain damage. Advances in neural information processing systems. 1989.</a:t>
            </a:r>
          </a:p>
          <a:p>
            <a:r>
              <a:rPr lang="en-US" sz="1200" dirty="0"/>
              <a:t>Yu S*, Yao Z*, Gholami* A, Dong Z*, Mahoney MW, Keutzer K. Hessian-Aware Pruning and Optimal Neural Implant. WACV, 2022.</a:t>
            </a:r>
          </a:p>
          <a:p>
            <a:r>
              <a:rPr lang="en-US" sz="1200" dirty="0"/>
              <a:t>Yao Z*, Gholami A*, Keutzer K, Mahoney M. </a:t>
            </a:r>
            <a:r>
              <a:rPr lang="en-US" sz="1200" dirty="0" err="1"/>
              <a:t>PyHessian</a:t>
            </a:r>
            <a:r>
              <a:rPr lang="en-US" sz="1200" dirty="0"/>
              <a:t>: Neural networks through the lens of the Hessian. AAAI, 2020.</a:t>
            </a: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25EE97B-B94A-A248-AF6A-D12B5E02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263" y="4303921"/>
            <a:ext cx="611021" cy="36637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A8B5E1-8E27-734E-AD29-6F9913A3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681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 Pruning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7582F3-1D56-4EC0-9C42-9F817C4B30A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1836738"/>
            <a:ext cx="11353801" cy="4221162"/>
          </a:xfrm>
        </p:spPr>
        <p:txBody>
          <a:bodyPr>
            <a:normAutofit/>
          </a:bodyPr>
          <a:lstStyle/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the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superfluous structure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Fine-tune the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Optionally: prune and fine-tune iteratively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C4BFEE0-ABDD-400D-963D-3B8C08697192}"/>
              </a:ext>
            </a:extLst>
          </p:cNvPr>
          <p:cNvSpPr/>
          <p:nvPr/>
        </p:nvSpPr>
        <p:spPr>
          <a:xfrm>
            <a:off x="3426715" y="5152136"/>
            <a:ext cx="1264920" cy="385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A1EAC52A-9B44-47EB-9CB3-E45D8FC7C7E3}"/>
              </a:ext>
            </a:extLst>
          </p:cNvPr>
          <p:cNvSpPr/>
          <p:nvPr/>
        </p:nvSpPr>
        <p:spPr>
          <a:xfrm>
            <a:off x="7303284" y="5152136"/>
            <a:ext cx="1264920" cy="385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45A4C1-CAF2-D346-BBC3-0EFA386E9B7C}"/>
              </a:ext>
            </a:extLst>
          </p:cNvPr>
          <p:cNvGrpSpPr/>
          <p:nvPr/>
        </p:nvGrpSpPr>
        <p:grpSpPr>
          <a:xfrm>
            <a:off x="635450" y="4186936"/>
            <a:ext cx="3006970" cy="2671064"/>
            <a:chOff x="635450" y="4186936"/>
            <a:chExt cx="3006970" cy="267106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D3BDD19-D821-48BE-A0DC-72BCA0FFDEEB}"/>
                </a:ext>
              </a:extLst>
            </p:cNvPr>
            <p:cNvSpPr/>
            <p:nvPr/>
          </p:nvSpPr>
          <p:spPr>
            <a:xfrm>
              <a:off x="1046994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D2E72B-DDBA-4CD3-98C4-BB08664EAF57}"/>
                </a:ext>
              </a:extLst>
            </p:cNvPr>
            <p:cNvSpPr/>
            <p:nvPr/>
          </p:nvSpPr>
          <p:spPr>
            <a:xfrm>
              <a:off x="1664214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1A799-2EA7-49F8-8071-4B79EFF8505A}"/>
                </a:ext>
              </a:extLst>
            </p:cNvPr>
            <p:cNvSpPr/>
            <p:nvPr/>
          </p:nvSpPr>
          <p:spPr>
            <a:xfrm>
              <a:off x="2281433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4C0C3AD-398C-4483-A2D6-8CDABC19D41E}"/>
                </a:ext>
              </a:extLst>
            </p:cNvPr>
            <p:cNvSpPr/>
            <p:nvPr/>
          </p:nvSpPr>
          <p:spPr>
            <a:xfrm>
              <a:off x="2898652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AA133F-6373-46BE-A1C3-06DC4304381A}"/>
                </a:ext>
              </a:extLst>
            </p:cNvPr>
            <p:cNvSpPr/>
            <p:nvPr/>
          </p:nvSpPr>
          <p:spPr>
            <a:xfrm>
              <a:off x="1328934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C81B5F1-8B00-4B38-A5FD-7200E843C82F}"/>
                </a:ext>
              </a:extLst>
            </p:cNvPr>
            <p:cNvSpPr/>
            <p:nvPr/>
          </p:nvSpPr>
          <p:spPr>
            <a:xfrm>
              <a:off x="1946153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510C7C8-A961-4DFF-A055-CBB44B6C1CF0}"/>
                </a:ext>
              </a:extLst>
            </p:cNvPr>
            <p:cNvSpPr/>
            <p:nvPr/>
          </p:nvSpPr>
          <p:spPr>
            <a:xfrm>
              <a:off x="2563372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39325C4-B4AE-4844-83D7-14485A8ABF22}"/>
                </a:ext>
              </a:extLst>
            </p:cNvPr>
            <p:cNvSpPr/>
            <p:nvPr/>
          </p:nvSpPr>
          <p:spPr>
            <a:xfrm>
              <a:off x="1664214" y="41869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478780-DE47-47A6-84E5-4C1EBD27ABCB}"/>
                </a:ext>
              </a:extLst>
            </p:cNvPr>
            <p:cNvSpPr/>
            <p:nvPr/>
          </p:nvSpPr>
          <p:spPr>
            <a:xfrm>
              <a:off x="2281433" y="41869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FF2022-4A3A-439A-9087-D405D9CDDCF9}"/>
                </a:ext>
              </a:extLst>
            </p:cNvPr>
            <p:cNvCxnSpPr>
              <a:endCxn id="66" idx="4"/>
            </p:cNvCxnSpPr>
            <p:nvPr/>
          </p:nvCxnSpPr>
          <p:spPr>
            <a:xfrm flipV="1">
              <a:off x="1242060" y="5537701"/>
              <a:ext cx="279657" cy="5208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40EFC9F-D3EB-49E5-9EE9-D6B00E21A5DD}"/>
                </a:ext>
              </a:extLst>
            </p:cNvPr>
            <p:cNvCxnSpPr>
              <a:stCxn id="58" idx="0"/>
              <a:endCxn id="66" idx="4"/>
            </p:cNvCxnSpPr>
            <p:nvPr/>
          </p:nvCxnSpPr>
          <p:spPr>
            <a:xfrm flipH="1" flipV="1">
              <a:off x="1521717" y="5537701"/>
              <a:ext cx="335280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1CBFF8-2949-4954-BCBB-FE9E90DA3224}"/>
                </a:ext>
              </a:extLst>
            </p:cNvPr>
            <p:cNvCxnSpPr>
              <a:stCxn id="59" idx="0"/>
              <a:endCxn id="66" idx="4"/>
            </p:cNvCxnSpPr>
            <p:nvPr/>
          </p:nvCxnSpPr>
          <p:spPr>
            <a:xfrm flipH="1" flipV="1">
              <a:off x="1521717" y="5537701"/>
              <a:ext cx="952499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997CF2B-561E-40F7-930F-EA5E66C5A09F}"/>
                </a:ext>
              </a:extLst>
            </p:cNvPr>
            <p:cNvCxnSpPr>
              <a:stCxn id="60" idx="0"/>
              <a:endCxn id="66" idx="4"/>
            </p:cNvCxnSpPr>
            <p:nvPr/>
          </p:nvCxnSpPr>
          <p:spPr>
            <a:xfrm flipH="1" flipV="1">
              <a:off x="1521717" y="5537701"/>
              <a:ext cx="1569718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1F06AD-E4BA-490F-8707-261BC56F8FED}"/>
                </a:ext>
              </a:extLst>
            </p:cNvPr>
            <p:cNvCxnSpPr>
              <a:stCxn id="57" idx="0"/>
              <a:endCxn id="67" idx="4"/>
            </p:cNvCxnSpPr>
            <p:nvPr/>
          </p:nvCxnSpPr>
          <p:spPr>
            <a:xfrm flipV="1">
              <a:off x="1239777" y="5537701"/>
              <a:ext cx="899159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986BC4A-D661-4528-A422-68D5C3D80C98}"/>
                </a:ext>
              </a:extLst>
            </p:cNvPr>
            <p:cNvCxnSpPr>
              <a:stCxn id="58" idx="0"/>
              <a:endCxn id="67" idx="4"/>
            </p:cNvCxnSpPr>
            <p:nvPr/>
          </p:nvCxnSpPr>
          <p:spPr>
            <a:xfrm flipV="1">
              <a:off x="1856997" y="5537701"/>
              <a:ext cx="281939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5DCCAD-4929-4680-9682-FCC2FC4206DE}"/>
                </a:ext>
              </a:extLst>
            </p:cNvPr>
            <p:cNvCxnSpPr>
              <a:stCxn id="67" idx="4"/>
              <a:endCxn id="59" idx="0"/>
            </p:cNvCxnSpPr>
            <p:nvPr/>
          </p:nvCxnSpPr>
          <p:spPr>
            <a:xfrm>
              <a:off x="2138936" y="5537701"/>
              <a:ext cx="335280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76A2F11-04F5-4CB5-80F8-E43224EB3FD2}"/>
                </a:ext>
              </a:extLst>
            </p:cNvPr>
            <p:cNvCxnSpPr>
              <a:stCxn id="67" idx="4"/>
            </p:cNvCxnSpPr>
            <p:nvPr/>
          </p:nvCxnSpPr>
          <p:spPr>
            <a:xfrm>
              <a:off x="2138936" y="5537701"/>
              <a:ext cx="952499" cy="5208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9F9F92-3808-42C3-9991-69F9D2A5DAB3}"/>
                </a:ext>
              </a:extLst>
            </p:cNvPr>
            <p:cNvCxnSpPr>
              <a:stCxn id="58" idx="0"/>
              <a:endCxn id="68" idx="4"/>
            </p:cNvCxnSpPr>
            <p:nvPr/>
          </p:nvCxnSpPr>
          <p:spPr>
            <a:xfrm flipV="1">
              <a:off x="1856997" y="5537701"/>
              <a:ext cx="899158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AF8701-6551-4964-BA97-414445E6BA14}"/>
                </a:ext>
              </a:extLst>
            </p:cNvPr>
            <p:cNvCxnSpPr>
              <a:stCxn id="59" idx="0"/>
              <a:endCxn id="68" idx="4"/>
            </p:cNvCxnSpPr>
            <p:nvPr/>
          </p:nvCxnSpPr>
          <p:spPr>
            <a:xfrm flipV="1">
              <a:off x="2474216" y="5537701"/>
              <a:ext cx="281939" cy="524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F5C387-160E-4154-87D2-4D03C66B1026}"/>
                </a:ext>
              </a:extLst>
            </p:cNvPr>
            <p:cNvCxnSpPr>
              <a:endCxn id="68" idx="4"/>
            </p:cNvCxnSpPr>
            <p:nvPr/>
          </p:nvCxnSpPr>
          <p:spPr>
            <a:xfrm flipH="1" flipV="1">
              <a:off x="2756155" y="5537701"/>
              <a:ext cx="335280" cy="5208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9991781-EDA1-4168-8C94-E48C8C98E52D}"/>
                </a:ext>
              </a:extLst>
            </p:cNvPr>
            <p:cNvCxnSpPr>
              <a:endCxn id="68" idx="4"/>
            </p:cNvCxnSpPr>
            <p:nvPr/>
          </p:nvCxnSpPr>
          <p:spPr>
            <a:xfrm flipV="1">
              <a:off x="1239777" y="5537701"/>
              <a:ext cx="1516378" cy="5208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125639-2849-4928-9633-F99A49EFADC9}"/>
                </a:ext>
              </a:extLst>
            </p:cNvPr>
            <p:cNvCxnSpPr>
              <a:cxnSpLocks/>
              <a:stCxn id="66" idx="0"/>
              <a:endCxn id="78" idx="4"/>
            </p:cNvCxnSpPr>
            <p:nvPr/>
          </p:nvCxnSpPr>
          <p:spPr>
            <a:xfrm flipV="1">
              <a:off x="1521717" y="4572501"/>
              <a:ext cx="335280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3079E2-6980-424D-93C0-93EBDE600E18}"/>
                </a:ext>
              </a:extLst>
            </p:cNvPr>
            <p:cNvCxnSpPr>
              <a:cxnSpLocks/>
              <a:stCxn id="67" idx="0"/>
              <a:endCxn id="78" idx="4"/>
            </p:cNvCxnSpPr>
            <p:nvPr/>
          </p:nvCxnSpPr>
          <p:spPr>
            <a:xfrm flipH="1" flipV="1">
              <a:off x="1856997" y="4572501"/>
              <a:ext cx="281939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F12812B-A6B8-4F89-BF22-D426CFC22C40}"/>
                </a:ext>
              </a:extLst>
            </p:cNvPr>
            <p:cNvCxnSpPr>
              <a:cxnSpLocks/>
              <a:stCxn id="68" idx="0"/>
              <a:endCxn id="78" idx="4"/>
            </p:cNvCxnSpPr>
            <p:nvPr/>
          </p:nvCxnSpPr>
          <p:spPr>
            <a:xfrm flipH="1" flipV="1">
              <a:off x="1856997" y="4572501"/>
              <a:ext cx="899158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580F2C0-DBB5-4590-B26D-599BE6B5CEE8}"/>
                </a:ext>
              </a:extLst>
            </p:cNvPr>
            <p:cNvCxnSpPr>
              <a:cxnSpLocks/>
              <a:stCxn id="66" idx="0"/>
              <a:endCxn id="80" idx="4"/>
            </p:cNvCxnSpPr>
            <p:nvPr/>
          </p:nvCxnSpPr>
          <p:spPr>
            <a:xfrm flipV="1">
              <a:off x="1521717" y="4572501"/>
              <a:ext cx="952499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3732B6C-0FC9-4359-82E9-611415B36FD7}"/>
                </a:ext>
              </a:extLst>
            </p:cNvPr>
            <p:cNvCxnSpPr>
              <a:cxnSpLocks/>
              <a:stCxn id="67" idx="0"/>
              <a:endCxn id="80" idx="4"/>
            </p:cNvCxnSpPr>
            <p:nvPr/>
          </p:nvCxnSpPr>
          <p:spPr>
            <a:xfrm flipV="1">
              <a:off x="2138936" y="4572501"/>
              <a:ext cx="335280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0E26AE-23F5-4D0A-AC3F-8C11918BAE51}"/>
                </a:ext>
              </a:extLst>
            </p:cNvPr>
            <p:cNvCxnSpPr>
              <a:cxnSpLocks/>
              <a:stCxn id="68" idx="0"/>
              <a:endCxn id="80" idx="4"/>
            </p:cNvCxnSpPr>
            <p:nvPr/>
          </p:nvCxnSpPr>
          <p:spPr>
            <a:xfrm flipH="1" flipV="1">
              <a:off x="2474216" y="4572501"/>
              <a:ext cx="281939" cy="579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368087A0-E8A7-40A4-9350-ACB4955E7DBB}"/>
                </a:ext>
              </a:extLst>
            </p:cNvPr>
            <p:cNvSpPr txBox="1">
              <a:spLocks/>
            </p:cNvSpPr>
            <p:nvPr/>
          </p:nvSpPr>
          <p:spPr>
            <a:xfrm>
              <a:off x="635450" y="6349023"/>
              <a:ext cx="3006970" cy="50897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solidFill>
                    <a:srgbClr val="C00000"/>
                  </a:solidFill>
                  <a:latin typeface="Bahnschrift SemiBol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Randomly Initialized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6B12DC-4096-4B4F-B655-A816867544CF}"/>
              </a:ext>
            </a:extLst>
          </p:cNvPr>
          <p:cNvGrpSpPr/>
          <p:nvPr/>
        </p:nvGrpSpPr>
        <p:grpSpPr>
          <a:xfrm>
            <a:off x="4422863" y="4186936"/>
            <a:ext cx="3006970" cy="2671064"/>
            <a:chOff x="4422863" y="4186936"/>
            <a:chExt cx="3006970" cy="267106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7FBA1D9-E435-45C8-8C20-A01978BAC55C}"/>
                </a:ext>
              </a:extLst>
            </p:cNvPr>
            <p:cNvSpPr/>
            <p:nvPr/>
          </p:nvSpPr>
          <p:spPr>
            <a:xfrm>
              <a:off x="4834407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B9CF5CF-00BE-4BF4-9B8C-96A88D489AA9}"/>
                </a:ext>
              </a:extLst>
            </p:cNvPr>
            <p:cNvSpPr/>
            <p:nvPr/>
          </p:nvSpPr>
          <p:spPr>
            <a:xfrm>
              <a:off x="5451627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BFED794-0357-4BB8-BB17-C509174AA28F}"/>
                </a:ext>
              </a:extLst>
            </p:cNvPr>
            <p:cNvSpPr/>
            <p:nvPr/>
          </p:nvSpPr>
          <p:spPr>
            <a:xfrm>
              <a:off x="6068846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EAE55D3-3E92-43FD-A8C7-C75AE2752ACB}"/>
                </a:ext>
              </a:extLst>
            </p:cNvPr>
            <p:cNvSpPr/>
            <p:nvPr/>
          </p:nvSpPr>
          <p:spPr>
            <a:xfrm>
              <a:off x="6686065" y="6062472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40C68D0-616A-4840-923F-A88873412A6A}"/>
                </a:ext>
              </a:extLst>
            </p:cNvPr>
            <p:cNvSpPr/>
            <p:nvPr/>
          </p:nvSpPr>
          <p:spPr>
            <a:xfrm>
              <a:off x="5116347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0EC3A05-6915-4FCE-93E9-9358D1A31354}"/>
                </a:ext>
              </a:extLst>
            </p:cNvPr>
            <p:cNvSpPr/>
            <p:nvPr/>
          </p:nvSpPr>
          <p:spPr>
            <a:xfrm>
              <a:off x="5733566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73D54B-177E-4955-ADD1-BDA7F0D698D2}"/>
                </a:ext>
              </a:extLst>
            </p:cNvPr>
            <p:cNvSpPr/>
            <p:nvPr/>
          </p:nvSpPr>
          <p:spPr>
            <a:xfrm>
              <a:off x="6350785" y="51521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ADDC43-0C6B-44EE-A9CB-B2A9D8C2004C}"/>
                </a:ext>
              </a:extLst>
            </p:cNvPr>
            <p:cNvSpPr/>
            <p:nvPr/>
          </p:nvSpPr>
          <p:spPr>
            <a:xfrm>
              <a:off x="5451627" y="41869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90B6C1-62BD-42D5-BAD1-5AF043690FFE}"/>
                </a:ext>
              </a:extLst>
            </p:cNvPr>
            <p:cNvSpPr/>
            <p:nvPr/>
          </p:nvSpPr>
          <p:spPr>
            <a:xfrm>
              <a:off x="6068846" y="4186936"/>
              <a:ext cx="385565" cy="3855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25F0228-CDCA-4DE3-BF45-8D0F6BEB8D1A}"/>
                </a:ext>
              </a:extLst>
            </p:cNvPr>
            <p:cNvCxnSpPr>
              <a:stCxn id="70" idx="0"/>
              <a:endCxn id="73" idx="4"/>
            </p:cNvCxnSpPr>
            <p:nvPr/>
          </p:nvCxnSpPr>
          <p:spPr>
            <a:xfrm flipH="1" flipV="1">
              <a:off x="5309130" y="5537701"/>
              <a:ext cx="335280" cy="5247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5202A8B-DAD7-4F6D-9DD1-A13390F4B10A}"/>
                </a:ext>
              </a:extLst>
            </p:cNvPr>
            <p:cNvCxnSpPr>
              <a:stCxn id="69" idx="0"/>
              <a:endCxn id="74" idx="4"/>
            </p:cNvCxnSpPr>
            <p:nvPr/>
          </p:nvCxnSpPr>
          <p:spPr>
            <a:xfrm flipV="1">
              <a:off x="5027190" y="5537701"/>
              <a:ext cx="899159" cy="5247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DB39B2-D116-435D-9642-CED950AFC211}"/>
                </a:ext>
              </a:extLst>
            </p:cNvPr>
            <p:cNvCxnSpPr>
              <a:cxnSpLocks/>
              <a:stCxn id="70" idx="0"/>
              <a:endCxn id="74" idx="4"/>
            </p:cNvCxnSpPr>
            <p:nvPr/>
          </p:nvCxnSpPr>
          <p:spPr>
            <a:xfrm flipV="1">
              <a:off x="5644410" y="5537701"/>
              <a:ext cx="281939" cy="5247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41F2E1-AD4E-4474-86A9-A192C26615D0}"/>
                </a:ext>
              </a:extLst>
            </p:cNvPr>
            <p:cNvCxnSpPr>
              <a:cxnSpLocks/>
              <a:stCxn id="73" idx="4"/>
              <a:endCxn id="71" idx="0"/>
            </p:cNvCxnSpPr>
            <p:nvPr/>
          </p:nvCxnSpPr>
          <p:spPr>
            <a:xfrm>
              <a:off x="5309130" y="5537701"/>
              <a:ext cx="952499" cy="5247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38E44C-7792-41DD-9B44-C7C43B7276CC}"/>
                </a:ext>
              </a:extLst>
            </p:cNvPr>
            <p:cNvCxnSpPr>
              <a:stCxn id="74" idx="4"/>
            </p:cNvCxnSpPr>
            <p:nvPr/>
          </p:nvCxnSpPr>
          <p:spPr>
            <a:xfrm>
              <a:off x="5926349" y="5537701"/>
              <a:ext cx="952499" cy="52082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337EF2B-7366-40C8-A372-CE322270C51F}"/>
                </a:ext>
              </a:extLst>
            </p:cNvPr>
            <p:cNvCxnSpPr>
              <a:stCxn id="70" idx="0"/>
              <a:endCxn id="75" idx="4"/>
            </p:cNvCxnSpPr>
            <p:nvPr/>
          </p:nvCxnSpPr>
          <p:spPr>
            <a:xfrm flipV="1">
              <a:off x="5644410" y="5537701"/>
              <a:ext cx="899158" cy="5247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8B41050-E7DD-40EC-AF49-B82FA46927BF}"/>
                </a:ext>
              </a:extLst>
            </p:cNvPr>
            <p:cNvCxnSpPr>
              <a:cxnSpLocks/>
              <a:stCxn id="73" idx="0"/>
              <a:endCxn id="76" idx="4"/>
            </p:cNvCxnSpPr>
            <p:nvPr/>
          </p:nvCxnSpPr>
          <p:spPr>
            <a:xfrm flipV="1">
              <a:off x="5309130" y="4572501"/>
              <a:ext cx="335280" cy="57963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05B1AC-3648-42A6-BFD9-33DCC238DDA3}"/>
                </a:ext>
              </a:extLst>
            </p:cNvPr>
            <p:cNvCxnSpPr>
              <a:cxnSpLocks/>
              <a:stCxn id="75" idx="0"/>
              <a:endCxn id="76" idx="4"/>
            </p:cNvCxnSpPr>
            <p:nvPr/>
          </p:nvCxnSpPr>
          <p:spPr>
            <a:xfrm flipH="1" flipV="1">
              <a:off x="5644410" y="4572501"/>
              <a:ext cx="899158" cy="57963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833DFD-A2C2-4A6D-9841-77CE56299D58}"/>
                </a:ext>
              </a:extLst>
            </p:cNvPr>
            <p:cNvCxnSpPr>
              <a:cxnSpLocks/>
              <a:stCxn id="74" idx="0"/>
              <a:endCxn id="77" idx="4"/>
            </p:cNvCxnSpPr>
            <p:nvPr/>
          </p:nvCxnSpPr>
          <p:spPr>
            <a:xfrm flipV="1">
              <a:off x="5926349" y="4572501"/>
              <a:ext cx="335280" cy="57963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2472D23-ACC7-437C-9C03-DE184EAB8173}"/>
                </a:ext>
              </a:extLst>
            </p:cNvPr>
            <p:cNvCxnSpPr>
              <a:cxnSpLocks/>
              <a:stCxn id="75" idx="0"/>
              <a:endCxn id="77" idx="4"/>
            </p:cNvCxnSpPr>
            <p:nvPr/>
          </p:nvCxnSpPr>
          <p:spPr>
            <a:xfrm flipH="1" flipV="1">
              <a:off x="6261629" y="4572501"/>
              <a:ext cx="281939" cy="57963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EB1D5F7-1892-460F-8120-09B1F9F1121D}"/>
                </a:ext>
              </a:extLst>
            </p:cNvPr>
            <p:cNvSpPr txBox="1">
              <a:spLocks/>
            </p:cNvSpPr>
            <p:nvPr/>
          </p:nvSpPr>
          <p:spPr>
            <a:xfrm>
              <a:off x="4422863" y="6349023"/>
              <a:ext cx="3006970" cy="50897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0070C0"/>
                  </a:solidFill>
                  <a:latin typeface="Bahnschrift SemiBol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Trained then Pruned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FAB37-CD27-B641-93FD-41D1ED43E3CA}"/>
              </a:ext>
            </a:extLst>
          </p:cNvPr>
          <p:cNvGrpSpPr/>
          <p:nvPr/>
        </p:nvGrpSpPr>
        <p:grpSpPr>
          <a:xfrm>
            <a:off x="8299432" y="4186936"/>
            <a:ext cx="3006970" cy="2671064"/>
            <a:chOff x="8299432" y="4186936"/>
            <a:chExt cx="3006970" cy="26710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2598F7-4629-984A-BB5E-954CB6ADC0DB}"/>
                </a:ext>
              </a:extLst>
            </p:cNvPr>
            <p:cNvGrpSpPr/>
            <p:nvPr/>
          </p:nvGrpSpPr>
          <p:grpSpPr>
            <a:xfrm>
              <a:off x="8710976" y="4186936"/>
              <a:ext cx="2237223" cy="2261101"/>
              <a:chOff x="8710976" y="4186936"/>
              <a:chExt cx="2237223" cy="2261101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B06D8B9-F88B-4FFE-916B-104AC5E27569}"/>
                  </a:ext>
                </a:extLst>
              </p:cNvPr>
              <p:cNvSpPr/>
              <p:nvPr/>
            </p:nvSpPr>
            <p:spPr>
              <a:xfrm>
                <a:off x="8710976" y="6062472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92B6C5A-3A35-434A-8004-17CFB69F7F75}"/>
                  </a:ext>
                </a:extLst>
              </p:cNvPr>
              <p:cNvSpPr/>
              <p:nvPr/>
            </p:nvSpPr>
            <p:spPr>
              <a:xfrm>
                <a:off x="9328196" y="6062472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9A73B65-BEE9-4A15-8EC9-BC07B4E73D1B}"/>
                  </a:ext>
                </a:extLst>
              </p:cNvPr>
              <p:cNvSpPr/>
              <p:nvPr/>
            </p:nvSpPr>
            <p:spPr>
              <a:xfrm>
                <a:off x="9945415" y="6062472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0489400-C1F0-444E-82D7-26EB2AAC6889}"/>
                  </a:ext>
                </a:extLst>
              </p:cNvPr>
              <p:cNvSpPr/>
              <p:nvPr/>
            </p:nvSpPr>
            <p:spPr>
              <a:xfrm>
                <a:off x="10562634" y="6062472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53CB7C3-4721-4823-8B52-9343FB0F1D82}"/>
                  </a:ext>
                </a:extLst>
              </p:cNvPr>
              <p:cNvSpPr/>
              <p:nvPr/>
            </p:nvSpPr>
            <p:spPr>
              <a:xfrm>
                <a:off x="8992916" y="5152136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F676F81-E4BA-47BA-AE4C-9CDF1D4EA7BD}"/>
                  </a:ext>
                </a:extLst>
              </p:cNvPr>
              <p:cNvSpPr/>
              <p:nvPr/>
            </p:nvSpPr>
            <p:spPr>
              <a:xfrm>
                <a:off x="9610135" y="5152136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FFAA90F-E3C7-44C8-A644-057FF0F569F7}"/>
                  </a:ext>
                </a:extLst>
              </p:cNvPr>
              <p:cNvSpPr/>
              <p:nvPr/>
            </p:nvSpPr>
            <p:spPr>
              <a:xfrm>
                <a:off x="10227354" y="5152136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9A52B65-9EEC-42EE-AEB4-5ABABDBF3F4C}"/>
                  </a:ext>
                </a:extLst>
              </p:cNvPr>
              <p:cNvSpPr/>
              <p:nvPr/>
            </p:nvSpPr>
            <p:spPr>
              <a:xfrm>
                <a:off x="9328196" y="4186936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0974FA9-872B-46FD-8186-A88A16EE8F1F}"/>
                  </a:ext>
                </a:extLst>
              </p:cNvPr>
              <p:cNvSpPr/>
              <p:nvPr/>
            </p:nvSpPr>
            <p:spPr>
              <a:xfrm>
                <a:off x="9945415" y="4186936"/>
                <a:ext cx="385565" cy="3855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FA72483-97BC-4BD9-9FE1-532029278E43}"/>
                  </a:ext>
                </a:extLst>
              </p:cNvPr>
              <p:cNvCxnSpPr>
                <a:stCxn id="141" idx="0"/>
                <a:endCxn id="146" idx="4"/>
              </p:cNvCxnSpPr>
              <p:nvPr/>
            </p:nvCxnSpPr>
            <p:spPr>
              <a:xfrm flipV="1">
                <a:off x="8903759" y="5537701"/>
                <a:ext cx="899159" cy="52477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C1FD7E-F140-46CD-A870-5520EFB46BB3}"/>
                  </a:ext>
                </a:extLst>
              </p:cNvPr>
              <p:cNvCxnSpPr>
                <a:cxnSpLocks/>
                <a:stCxn id="145" idx="4"/>
                <a:endCxn id="143" idx="0"/>
              </p:cNvCxnSpPr>
              <p:nvPr/>
            </p:nvCxnSpPr>
            <p:spPr>
              <a:xfrm>
                <a:off x="9185699" y="5537701"/>
                <a:ext cx="952499" cy="52477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4E43153-5190-4EB9-8B1B-A08237C7FAB8}"/>
                  </a:ext>
                </a:extLst>
              </p:cNvPr>
              <p:cNvCxnSpPr>
                <a:cxnSpLocks/>
                <a:stCxn id="146" idx="4"/>
              </p:cNvCxnSpPr>
              <p:nvPr/>
            </p:nvCxnSpPr>
            <p:spPr>
              <a:xfrm>
                <a:off x="9802918" y="5537701"/>
                <a:ext cx="952499" cy="52082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CF11816-98A4-48D1-A007-B46CFA17C9CF}"/>
                  </a:ext>
                </a:extLst>
              </p:cNvPr>
              <p:cNvCxnSpPr>
                <a:cxnSpLocks/>
                <a:stCxn id="142" idx="0"/>
                <a:endCxn id="147" idx="4"/>
              </p:cNvCxnSpPr>
              <p:nvPr/>
            </p:nvCxnSpPr>
            <p:spPr>
              <a:xfrm flipV="1">
                <a:off x="9520979" y="5537701"/>
                <a:ext cx="899158" cy="52477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7689732-4C4E-4FA5-933B-E763FC7BCF77}"/>
                  </a:ext>
                </a:extLst>
              </p:cNvPr>
              <p:cNvCxnSpPr>
                <a:cxnSpLocks/>
                <a:stCxn id="145" idx="0"/>
                <a:endCxn id="148" idx="4"/>
              </p:cNvCxnSpPr>
              <p:nvPr/>
            </p:nvCxnSpPr>
            <p:spPr>
              <a:xfrm flipV="1">
                <a:off x="9185699" y="4572501"/>
                <a:ext cx="335280" cy="57963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385F329-E553-4D4C-BAFB-8C9EE1FAC513}"/>
                  </a:ext>
                </a:extLst>
              </p:cNvPr>
              <p:cNvCxnSpPr>
                <a:cxnSpLocks/>
                <a:stCxn id="146" idx="0"/>
                <a:endCxn id="149" idx="4"/>
              </p:cNvCxnSpPr>
              <p:nvPr/>
            </p:nvCxnSpPr>
            <p:spPr>
              <a:xfrm flipV="1">
                <a:off x="9802918" y="4572501"/>
                <a:ext cx="335280" cy="57963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300ED5F-7731-43AA-88A1-7EB71F3DAA3D}"/>
                  </a:ext>
                </a:extLst>
              </p:cNvPr>
              <p:cNvCxnSpPr>
                <a:cxnSpLocks/>
                <a:stCxn id="147" idx="0"/>
                <a:endCxn id="149" idx="4"/>
              </p:cNvCxnSpPr>
              <p:nvPr/>
            </p:nvCxnSpPr>
            <p:spPr>
              <a:xfrm flipH="1" flipV="1">
                <a:off x="10138198" y="4572501"/>
                <a:ext cx="281939" cy="57963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FF15834-AD47-46E4-A13D-AA21BD4756E0}"/>
                </a:ext>
              </a:extLst>
            </p:cNvPr>
            <p:cNvSpPr txBox="1">
              <a:spLocks/>
            </p:cNvSpPr>
            <p:nvPr/>
          </p:nvSpPr>
          <p:spPr>
            <a:xfrm>
              <a:off x="8299432" y="6349023"/>
              <a:ext cx="3006970" cy="50897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Bahnschrift SemiBol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Fine-Tuned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ED371-B7E8-E544-AA45-139784F5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15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4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4C94-7E43-B844-BABD-5D55DF03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Can be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C8D9-DC64-9548-A8B5-1BA024AA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321311"/>
            <a:ext cx="10801349" cy="144316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If we can indeed find pruned models that achieve high accuracy that means that there exists sub-networks that have enough representational power. </a:t>
            </a:r>
          </a:p>
          <a:p>
            <a:pPr lvl="1">
              <a:lnSpc>
                <a:spcPct val="160000"/>
              </a:lnSpc>
            </a:pPr>
            <a:r>
              <a:rPr lang="en-US" b="1" dirty="0"/>
              <a:t>Then why not sparse models to begin with?</a:t>
            </a: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8F17D78-F637-F84E-A93A-CFC640BF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71" y="3020053"/>
            <a:ext cx="5133946" cy="3240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800DE4-5E47-314C-BE74-CAB1F53CC7EF}"/>
              </a:ext>
            </a:extLst>
          </p:cNvPr>
          <p:cNvSpPr/>
          <p:nvPr/>
        </p:nvSpPr>
        <p:spPr>
          <a:xfrm>
            <a:off x="134609" y="6516369"/>
            <a:ext cx="8881370" cy="2616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100" dirty="0"/>
              <a:t>Yu S*, Yao Z*, Gholami A*, Dong Z*, Kim S,  Mahoney MW, Keutzer K. Hessian-Aware Pruning and Optimal Neural Implant. WACV, 2022.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1EE592-9BE5-0542-90E9-9DBBA1F39AE8}"/>
              </a:ext>
            </a:extLst>
          </p:cNvPr>
          <p:cNvCxnSpPr>
            <a:cxnSpLocks/>
          </p:cNvCxnSpPr>
          <p:nvPr/>
        </p:nvCxnSpPr>
        <p:spPr>
          <a:xfrm>
            <a:off x="5134329" y="3969209"/>
            <a:ext cx="0" cy="22284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C47E1F-0F67-C648-935D-782A5B77A4DD}"/>
              </a:ext>
            </a:extLst>
          </p:cNvPr>
          <p:cNvSpPr txBox="1"/>
          <p:nvPr/>
        </p:nvSpPr>
        <p:spPr>
          <a:xfrm>
            <a:off x="3053576" y="4298615"/>
            <a:ext cx="2199187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Different structured pruning 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1B46C0-5A32-2640-B818-01207670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16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848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85AB91-77E2-4360-B042-B9B6BE8A014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2427288"/>
            <a:ext cx="10517555" cy="378301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Question: If we can prune models after training, can we train smaller models?</a:t>
            </a:r>
          </a:p>
          <a:p>
            <a:pPr marL="0" indent="0" algn="l">
              <a:buNone/>
            </a:pPr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ACAA6-6A94-4986-AE1F-A8F62F069F69}"/>
              </a:ext>
            </a:extLst>
          </p:cNvPr>
          <p:cNvSpPr txBox="1">
            <a:spLocks/>
          </p:cNvSpPr>
          <p:nvPr/>
        </p:nvSpPr>
        <p:spPr>
          <a:xfrm>
            <a:off x="1046995" y="2275034"/>
            <a:ext cx="10853705" cy="378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25DFD-AAC7-DF4B-A8A8-DD7489D8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125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734-23D0-1447-BEC6-944D2B90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Question: Training Sparse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5D3C-78C9-7A45-AC33-032A26C6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could train small models that are sparse from the beginning, then we can significantly reduce the cost of training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1F1768-850B-4D49-8DEB-C0DB966F1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b="50000"/>
          <a:stretch/>
        </p:blipFill>
        <p:spPr>
          <a:xfrm>
            <a:off x="904912" y="2732314"/>
            <a:ext cx="10382175" cy="29199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DAF06-B7A5-B54C-AF9B-6847ADEB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700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85AB91-77E2-4360-B042-B9B6BE8A014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2427288"/>
            <a:ext cx="10706101" cy="378301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can prune models after training, can we train smaller models?</a:t>
            </a:r>
          </a:p>
          <a:p>
            <a:pPr marL="0" indent="0" algn="l">
              <a:buNone/>
            </a:pPr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Capacity for representation vs. optimization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ACAA6-6A94-4986-AE1F-A8F62F069F69}"/>
              </a:ext>
            </a:extLst>
          </p:cNvPr>
          <p:cNvSpPr txBox="1">
            <a:spLocks/>
          </p:cNvSpPr>
          <p:nvPr/>
        </p:nvSpPr>
        <p:spPr>
          <a:xfrm>
            <a:off x="1046995" y="2275034"/>
            <a:ext cx="10853705" cy="378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91969-C512-6642-A19A-0C7BA50D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997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Jonathan </a:t>
            </a:r>
            <a:r>
              <a:rPr lang="en-US"/>
              <a:t>Frankle, </a:t>
            </a:r>
            <a:r>
              <a:rPr lang="en-US" dirty="0"/>
              <a:t>Prof. Kurt Keutzer, Pallas Group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31215-6030-554C-B3B8-C9B62E8C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uFillTx/>
              </a:rPr>
              <a:pPr/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85AB91-77E2-4360-B042-B9B6BE8A014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2427288"/>
            <a:ext cx="10706101" cy="378301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can prune models after training, can we train smaller models?</a:t>
            </a:r>
          </a:p>
          <a:p>
            <a:pPr marL="0" indent="0" algn="l">
              <a:buNone/>
            </a:pPr>
            <a:endParaRPr lang="en-US" sz="40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4000" dirty="0">
                <a:solidFill>
                  <a:srgbClr val="00B050"/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Capacity for representation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vs. optimization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ACAA6-6A94-4986-AE1F-A8F62F069F69}"/>
              </a:ext>
            </a:extLst>
          </p:cNvPr>
          <p:cNvSpPr txBox="1">
            <a:spLocks/>
          </p:cNvSpPr>
          <p:nvPr/>
        </p:nvSpPr>
        <p:spPr>
          <a:xfrm>
            <a:off x="1046995" y="2275034"/>
            <a:ext cx="10853705" cy="378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E63A-7A17-B146-9332-76329AF9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20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703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Research Question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85AB91-77E2-4360-B042-B9B6BE8A014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2427288"/>
            <a:ext cx="10706101" cy="378301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can prune models after training, can we train smaller models?</a:t>
            </a:r>
          </a:p>
          <a:p>
            <a:pPr marL="0" indent="0" algn="l">
              <a:buNone/>
            </a:pPr>
            <a:endParaRPr lang="en-US" sz="40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Capacity for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vs. </a:t>
            </a:r>
            <a:r>
              <a:rPr lang="en-US" sz="4000" dirty="0">
                <a:solidFill>
                  <a:srgbClr val="FF0000"/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??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ACAA6-6A94-4986-AE1F-A8F62F069F69}"/>
              </a:ext>
            </a:extLst>
          </p:cNvPr>
          <p:cNvSpPr txBox="1">
            <a:spLocks/>
          </p:cNvSpPr>
          <p:nvPr/>
        </p:nvSpPr>
        <p:spPr>
          <a:xfrm>
            <a:off x="1046995" y="2275034"/>
            <a:ext cx="10853705" cy="378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67D7F-1E67-D64B-A775-E4E172B0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21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020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16FE-52F0-7F4C-8121-5CA21443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Overparameterized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2C70F-11E7-5241-9E6D-1BA810DA9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95" y="1188822"/>
            <a:ext cx="10801349" cy="4675536"/>
          </a:xfrm>
        </p:spPr>
        <p:txBody>
          <a:bodyPr/>
          <a:lstStyle/>
          <a:p>
            <a:r>
              <a:rPr lang="en-US" dirty="0"/>
              <a:t>Current Hypothesis: Empirical results have consistently been showing that large models are easier to train and generalize better</a:t>
            </a:r>
          </a:p>
          <a:p>
            <a:pPr lvl="1"/>
            <a:r>
              <a:rPr lang="en-US" dirty="0"/>
              <a:t>It appears as if adding more parameters makes the optimization problem easier</a:t>
            </a:r>
          </a:p>
          <a:p>
            <a:pPr lvl="1"/>
            <a:r>
              <a:rPr lang="en-US" dirty="0"/>
              <a:t>If this is true, then is training small models infeasible?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0F9DD-1C5D-0848-995D-128DE0E4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47" y="3594609"/>
            <a:ext cx="2759726" cy="2131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A442B-2848-C84F-8C8B-373B2DD9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16" y="3558371"/>
            <a:ext cx="2828610" cy="21318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9E67AB-F0A6-DD46-9C05-2F8BA9807D2C}"/>
              </a:ext>
            </a:extLst>
          </p:cNvPr>
          <p:cNvGrpSpPr/>
          <p:nvPr/>
        </p:nvGrpSpPr>
        <p:grpSpPr>
          <a:xfrm>
            <a:off x="5084171" y="3701931"/>
            <a:ext cx="1524351" cy="803354"/>
            <a:chOff x="4876285" y="3648303"/>
            <a:chExt cx="1524351" cy="803354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5B659658-44D9-AA47-A79B-33D7583D9F82}"/>
                </a:ext>
              </a:extLst>
            </p:cNvPr>
            <p:cNvSpPr/>
            <p:nvPr/>
          </p:nvSpPr>
          <p:spPr>
            <a:xfrm>
              <a:off x="4876285" y="3648303"/>
              <a:ext cx="1364226" cy="641672"/>
            </a:xfrm>
            <a:custGeom>
              <a:avLst/>
              <a:gdLst>
                <a:gd name="connsiteX0" fmla="*/ 1364226 w 1364226"/>
                <a:gd name="connsiteY0" fmla="*/ 641672 h 641672"/>
                <a:gd name="connsiteX1" fmla="*/ 700549 w 1364226"/>
                <a:gd name="connsiteY1" fmla="*/ 117 h 641672"/>
                <a:gd name="connsiteX2" fmla="*/ 0 w 1364226"/>
                <a:gd name="connsiteY2" fmla="*/ 590052 h 6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226" h="641672">
                  <a:moveTo>
                    <a:pt x="1364226" y="641672"/>
                  </a:moveTo>
                  <a:cubicBezTo>
                    <a:pt x="1146073" y="325196"/>
                    <a:pt x="927920" y="8720"/>
                    <a:pt x="700549" y="117"/>
                  </a:cubicBezTo>
                  <a:cubicBezTo>
                    <a:pt x="473178" y="-8486"/>
                    <a:pt x="79887" y="456088"/>
                    <a:pt x="0" y="590052"/>
                  </a:cubicBezTo>
                </a:path>
              </a:pathLst>
            </a:custGeom>
            <a:noFill/>
            <a:ln w="206375">
              <a:solidFill>
                <a:schemeClr val="tx1"/>
              </a:solidFill>
              <a:prstDash val="sysDot"/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1">
              <a:extLst>
                <a:ext uri="{FF2B5EF4-FFF2-40B4-BE49-F238E27FC236}">
                  <a16:creationId xmlns:a16="http://schemas.microsoft.com/office/drawing/2014/main" id="{8E9313BB-7D75-EB4D-9BFA-C0AFAE7E0835}"/>
                </a:ext>
              </a:extLst>
            </p:cNvPr>
            <p:cNvSpPr/>
            <p:nvPr/>
          </p:nvSpPr>
          <p:spPr>
            <a:xfrm rot="3345337">
              <a:off x="6009047" y="4060068"/>
              <a:ext cx="397613" cy="38556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897D99B-88E4-7E40-AB74-C5565B1FC2F4}"/>
              </a:ext>
            </a:extLst>
          </p:cNvPr>
          <p:cNvSpPr txBox="1"/>
          <p:nvPr/>
        </p:nvSpPr>
        <p:spPr>
          <a:xfrm>
            <a:off x="923485" y="5830243"/>
            <a:ext cx="968559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Adding more parameters</a:t>
            </a:r>
          </a:p>
          <a:p>
            <a:pPr algn="ctr"/>
            <a:r>
              <a:rPr lang="en-US" sz="2400" dirty="0"/>
              <a:t>(Disclaimer: This hypothesis is highly debated and is not always true!)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E006DD-1C81-3C48-81EC-15F2FF0E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610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FCEC-D997-459C-BE1A-2940DAC5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Training Small-Scale NNs Possible?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12F569-BF82-40A2-A737-801254580914}"/>
              </a:ext>
            </a:extLst>
          </p:cNvPr>
          <p:cNvSpPr txBox="1">
            <a:spLocks/>
          </p:cNvSpPr>
          <p:nvPr/>
        </p:nvSpPr>
        <p:spPr>
          <a:xfrm>
            <a:off x="8854441" y="1774976"/>
            <a:ext cx="3284219" cy="109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ICLR 2019</a:t>
            </a:r>
          </a:p>
          <a:p>
            <a:pPr algn="r"/>
            <a:endParaRPr lang="en-US" sz="3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3257-E5BE-4E0B-8A46-CE7C31346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54"/>
          <a:stretch/>
        </p:blipFill>
        <p:spPr>
          <a:xfrm>
            <a:off x="1965602" y="2872271"/>
            <a:ext cx="8260796" cy="24147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76D58-AD27-DD43-A1CE-9B99F4FE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681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277" cy="13255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Attempting to Train a Pruned Network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7582F3-1D56-4EC0-9C42-9F817C4B30A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1836738"/>
            <a:ext cx="11353801" cy="4221162"/>
          </a:xfrm>
        </p:spPr>
        <p:txBody>
          <a:bodyPr>
            <a:normAutofit/>
          </a:bodyPr>
          <a:lstStyle/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the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superfluous structure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initialize the pruned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it to convergence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14D1ED-C7D8-4C94-B166-615CFD9A644B}"/>
              </a:ext>
            </a:extLst>
          </p:cNvPr>
          <p:cNvCxnSpPr>
            <a:stCxn id="97" idx="0"/>
            <a:endCxn id="100" idx="4"/>
          </p:cNvCxnSpPr>
          <p:nvPr/>
        </p:nvCxnSpPr>
        <p:spPr>
          <a:xfrm flipH="1" flipV="1">
            <a:off x="5309130" y="5537701"/>
            <a:ext cx="335280" cy="5247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A158B2-2D32-46C9-8EFD-7507C4497307}"/>
              </a:ext>
            </a:extLst>
          </p:cNvPr>
          <p:cNvCxnSpPr>
            <a:stCxn id="96" idx="0"/>
            <a:endCxn id="101" idx="4"/>
          </p:cNvCxnSpPr>
          <p:nvPr/>
        </p:nvCxnSpPr>
        <p:spPr>
          <a:xfrm flipV="1">
            <a:off x="5027190" y="5537701"/>
            <a:ext cx="899159" cy="5247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A8B436-F32D-4559-9FCB-47508F034D3E}"/>
              </a:ext>
            </a:extLst>
          </p:cNvPr>
          <p:cNvCxnSpPr>
            <a:cxnSpLocks/>
            <a:stCxn id="97" idx="0"/>
            <a:endCxn id="101" idx="4"/>
          </p:cNvCxnSpPr>
          <p:nvPr/>
        </p:nvCxnSpPr>
        <p:spPr>
          <a:xfrm flipV="1">
            <a:off x="5644410" y="5537701"/>
            <a:ext cx="281939" cy="5247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110320-EAC4-4880-8C82-AEA93969EDCE}"/>
              </a:ext>
            </a:extLst>
          </p:cNvPr>
          <p:cNvCxnSpPr>
            <a:cxnSpLocks/>
            <a:stCxn id="100" idx="4"/>
            <a:endCxn id="98" idx="0"/>
          </p:cNvCxnSpPr>
          <p:nvPr/>
        </p:nvCxnSpPr>
        <p:spPr>
          <a:xfrm>
            <a:off x="5309130" y="5537701"/>
            <a:ext cx="952499" cy="5247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69438AB-CE99-4A00-8B41-3A59FC667D5A}"/>
              </a:ext>
            </a:extLst>
          </p:cNvPr>
          <p:cNvCxnSpPr>
            <a:stCxn id="101" idx="4"/>
          </p:cNvCxnSpPr>
          <p:nvPr/>
        </p:nvCxnSpPr>
        <p:spPr>
          <a:xfrm>
            <a:off x="5926349" y="5537701"/>
            <a:ext cx="952499" cy="52082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FA6F1E6-712C-4053-937C-5D89532C3C97}"/>
              </a:ext>
            </a:extLst>
          </p:cNvPr>
          <p:cNvCxnSpPr>
            <a:stCxn id="97" idx="0"/>
            <a:endCxn id="102" idx="4"/>
          </p:cNvCxnSpPr>
          <p:nvPr/>
        </p:nvCxnSpPr>
        <p:spPr>
          <a:xfrm flipV="1">
            <a:off x="5644410" y="5537701"/>
            <a:ext cx="899158" cy="5247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F3475B9-FA75-42D7-9E4B-B6ED3A1DE3A6}"/>
              </a:ext>
            </a:extLst>
          </p:cNvPr>
          <p:cNvCxnSpPr>
            <a:cxnSpLocks/>
            <a:stCxn id="100" idx="0"/>
            <a:endCxn id="103" idx="4"/>
          </p:cNvCxnSpPr>
          <p:nvPr/>
        </p:nvCxnSpPr>
        <p:spPr>
          <a:xfrm flipV="1">
            <a:off x="5309130" y="4572501"/>
            <a:ext cx="335280" cy="5796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25DDD5B-D057-498D-91FC-7595A73950B5}"/>
              </a:ext>
            </a:extLst>
          </p:cNvPr>
          <p:cNvCxnSpPr>
            <a:cxnSpLocks/>
            <a:stCxn id="102" idx="0"/>
            <a:endCxn id="103" idx="4"/>
          </p:cNvCxnSpPr>
          <p:nvPr/>
        </p:nvCxnSpPr>
        <p:spPr>
          <a:xfrm flipH="1" flipV="1">
            <a:off x="5644410" y="4572501"/>
            <a:ext cx="899158" cy="5796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BA4270-9355-42B6-9AEE-7D35C05D58A6}"/>
              </a:ext>
            </a:extLst>
          </p:cNvPr>
          <p:cNvCxnSpPr>
            <a:cxnSpLocks/>
            <a:stCxn id="101" idx="0"/>
            <a:endCxn id="104" idx="4"/>
          </p:cNvCxnSpPr>
          <p:nvPr/>
        </p:nvCxnSpPr>
        <p:spPr>
          <a:xfrm flipV="1">
            <a:off x="5926349" y="4572501"/>
            <a:ext cx="335280" cy="5796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5BAC105-9FB8-480F-8C73-8580048773B8}"/>
              </a:ext>
            </a:extLst>
          </p:cNvPr>
          <p:cNvCxnSpPr>
            <a:cxnSpLocks/>
            <a:stCxn id="102" idx="0"/>
            <a:endCxn id="104" idx="4"/>
          </p:cNvCxnSpPr>
          <p:nvPr/>
        </p:nvCxnSpPr>
        <p:spPr>
          <a:xfrm flipH="1" flipV="1">
            <a:off x="6261629" y="4572501"/>
            <a:ext cx="281939" cy="5796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DF24807-7306-4979-8FCD-BB486A06F7B6}"/>
              </a:ext>
            </a:extLst>
          </p:cNvPr>
          <p:cNvSpPr/>
          <p:nvPr/>
        </p:nvSpPr>
        <p:spPr>
          <a:xfrm>
            <a:off x="4834407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83C96EA-5E43-4E47-8938-81B9439A5A89}"/>
              </a:ext>
            </a:extLst>
          </p:cNvPr>
          <p:cNvSpPr/>
          <p:nvPr/>
        </p:nvSpPr>
        <p:spPr>
          <a:xfrm>
            <a:off x="5451627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A727E26-8193-4B9F-A12A-E8F6CC7BE608}"/>
              </a:ext>
            </a:extLst>
          </p:cNvPr>
          <p:cNvSpPr/>
          <p:nvPr/>
        </p:nvSpPr>
        <p:spPr>
          <a:xfrm>
            <a:off x="6068846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8E19AE8-87EB-46C5-8360-729963BD2636}"/>
              </a:ext>
            </a:extLst>
          </p:cNvPr>
          <p:cNvSpPr/>
          <p:nvPr/>
        </p:nvSpPr>
        <p:spPr>
          <a:xfrm>
            <a:off x="6686065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F8BEC-6EC5-4C12-BA2D-543AD3C0FB14}"/>
              </a:ext>
            </a:extLst>
          </p:cNvPr>
          <p:cNvSpPr/>
          <p:nvPr/>
        </p:nvSpPr>
        <p:spPr>
          <a:xfrm>
            <a:off x="5116347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4A5AFCA-27E9-4498-84EC-824ABE316400}"/>
              </a:ext>
            </a:extLst>
          </p:cNvPr>
          <p:cNvSpPr/>
          <p:nvPr/>
        </p:nvSpPr>
        <p:spPr>
          <a:xfrm>
            <a:off x="5733566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FC8151B-1965-478D-B7B9-4A910A141FAA}"/>
              </a:ext>
            </a:extLst>
          </p:cNvPr>
          <p:cNvSpPr/>
          <p:nvPr/>
        </p:nvSpPr>
        <p:spPr>
          <a:xfrm>
            <a:off x="6350785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56B44F-F056-49A0-826A-93E7F737C465}"/>
              </a:ext>
            </a:extLst>
          </p:cNvPr>
          <p:cNvSpPr/>
          <p:nvPr/>
        </p:nvSpPr>
        <p:spPr>
          <a:xfrm>
            <a:off x="5451627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5DC22F8-450E-4457-B995-37627B29F404}"/>
              </a:ext>
            </a:extLst>
          </p:cNvPr>
          <p:cNvSpPr/>
          <p:nvPr/>
        </p:nvSpPr>
        <p:spPr>
          <a:xfrm>
            <a:off x="6068846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EBFF3E-0F42-4749-8C85-D8465DD15873}"/>
              </a:ext>
            </a:extLst>
          </p:cNvPr>
          <p:cNvCxnSpPr>
            <a:endCxn id="45" idx="4"/>
          </p:cNvCxnSpPr>
          <p:nvPr/>
        </p:nvCxnSpPr>
        <p:spPr>
          <a:xfrm flipV="1">
            <a:off x="1242060" y="5537701"/>
            <a:ext cx="279657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3C43DD-266F-46FA-BD2B-B730CCE0158E}"/>
              </a:ext>
            </a:extLst>
          </p:cNvPr>
          <p:cNvCxnSpPr>
            <a:stCxn id="42" idx="0"/>
            <a:endCxn id="45" idx="4"/>
          </p:cNvCxnSpPr>
          <p:nvPr/>
        </p:nvCxnSpPr>
        <p:spPr>
          <a:xfrm flipH="1" flipV="1">
            <a:off x="1521717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6261CC-594C-4A70-B7F7-4C10733F5813}"/>
              </a:ext>
            </a:extLst>
          </p:cNvPr>
          <p:cNvCxnSpPr>
            <a:stCxn id="43" idx="0"/>
            <a:endCxn id="45" idx="4"/>
          </p:cNvCxnSpPr>
          <p:nvPr/>
        </p:nvCxnSpPr>
        <p:spPr>
          <a:xfrm flipH="1" flipV="1">
            <a:off x="1521717" y="5537701"/>
            <a:ext cx="95249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0A1CFB-C527-430F-BF6B-26A8C2D5D192}"/>
              </a:ext>
            </a:extLst>
          </p:cNvPr>
          <p:cNvCxnSpPr>
            <a:stCxn id="44" idx="0"/>
            <a:endCxn id="45" idx="4"/>
          </p:cNvCxnSpPr>
          <p:nvPr/>
        </p:nvCxnSpPr>
        <p:spPr>
          <a:xfrm flipH="1" flipV="1">
            <a:off x="1521717" y="5537701"/>
            <a:ext cx="156971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276556-B3D9-4D80-81B1-FB6BC1303FB5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1239777" y="5537701"/>
            <a:ext cx="89915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5850E7-7022-441A-944B-E1B1DE913A83}"/>
              </a:ext>
            </a:extLst>
          </p:cNvPr>
          <p:cNvCxnSpPr>
            <a:stCxn id="42" idx="0"/>
            <a:endCxn id="46" idx="4"/>
          </p:cNvCxnSpPr>
          <p:nvPr/>
        </p:nvCxnSpPr>
        <p:spPr>
          <a:xfrm flipV="1">
            <a:off x="1856997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7AF9B8-6EC9-4450-A244-860828051E27}"/>
              </a:ext>
            </a:extLst>
          </p:cNvPr>
          <p:cNvCxnSpPr>
            <a:stCxn id="46" idx="4"/>
            <a:endCxn id="43" idx="0"/>
          </p:cNvCxnSpPr>
          <p:nvPr/>
        </p:nvCxnSpPr>
        <p:spPr>
          <a:xfrm>
            <a:off x="2138936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B24D81-A504-4078-A4AC-F0A542193FF9}"/>
              </a:ext>
            </a:extLst>
          </p:cNvPr>
          <p:cNvCxnSpPr>
            <a:stCxn id="46" idx="4"/>
          </p:cNvCxnSpPr>
          <p:nvPr/>
        </p:nvCxnSpPr>
        <p:spPr>
          <a:xfrm>
            <a:off x="2138936" y="5537701"/>
            <a:ext cx="952499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F6DFF9-CDC9-4DF1-A849-19B85B21395B}"/>
              </a:ext>
            </a:extLst>
          </p:cNvPr>
          <p:cNvCxnSpPr>
            <a:stCxn id="42" idx="0"/>
            <a:endCxn id="47" idx="4"/>
          </p:cNvCxnSpPr>
          <p:nvPr/>
        </p:nvCxnSpPr>
        <p:spPr>
          <a:xfrm flipV="1">
            <a:off x="1856997" y="5537701"/>
            <a:ext cx="89915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52E60B-2BF0-43E2-A0BC-DD981AC2F213}"/>
              </a:ext>
            </a:extLst>
          </p:cNvPr>
          <p:cNvCxnSpPr>
            <a:stCxn id="43" idx="0"/>
            <a:endCxn id="47" idx="4"/>
          </p:cNvCxnSpPr>
          <p:nvPr/>
        </p:nvCxnSpPr>
        <p:spPr>
          <a:xfrm flipV="1">
            <a:off x="2474216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C5F3C3-0359-4E11-8EB3-1EA57E9A4847}"/>
              </a:ext>
            </a:extLst>
          </p:cNvPr>
          <p:cNvCxnSpPr>
            <a:endCxn id="47" idx="4"/>
          </p:cNvCxnSpPr>
          <p:nvPr/>
        </p:nvCxnSpPr>
        <p:spPr>
          <a:xfrm flipH="1" flipV="1">
            <a:off x="2756155" y="5537701"/>
            <a:ext cx="335280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E58D63-6103-4674-A343-B0ADA5488A03}"/>
              </a:ext>
            </a:extLst>
          </p:cNvPr>
          <p:cNvCxnSpPr>
            <a:endCxn id="47" idx="4"/>
          </p:cNvCxnSpPr>
          <p:nvPr/>
        </p:nvCxnSpPr>
        <p:spPr>
          <a:xfrm flipV="1">
            <a:off x="1239777" y="5537701"/>
            <a:ext cx="1516378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379B53-71F8-41DA-AEC0-9BA9A5250693}"/>
              </a:ext>
            </a:extLst>
          </p:cNvPr>
          <p:cNvCxnSpPr>
            <a:cxnSpLocks/>
            <a:stCxn id="45" idx="0"/>
            <a:endCxn id="48" idx="4"/>
          </p:cNvCxnSpPr>
          <p:nvPr/>
        </p:nvCxnSpPr>
        <p:spPr>
          <a:xfrm flipV="1">
            <a:off x="1521717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182113-8052-45FE-A51B-FDB8B206BDF8}"/>
              </a:ext>
            </a:extLst>
          </p:cNvPr>
          <p:cNvCxnSpPr>
            <a:cxnSpLocks/>
            <a:stCxn id="46" idx="0"/>
            <a:endCxn id="48" idx="4"/>
          </p:cNvCxnSpPr>
          <p:nvPr/>
        </p:nvCxnSpPr>
        <p:spPr>
          <a:xfrm flipH="1" flipV="1">
            <a:off x="1856997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D57E8F-FD02-440C-904E-93F994B1EB2D}"/>
              </a:ext>
            </a:extLst>
          </p:cNvPr>
          <p:cNvCxnSpPr>
            <a:cxnSpLocks/>
            <a:stCxn id="47" idx="0"/>
            <a:endCxn id="48" idx="4"/>
          </p:cNvCxnSpPr>
          <p:nvPr/>
        </p:nvCxnSpPr>
        <p:spPr>
          <a:xfrm flipH="1" flipV="1">
            <a:off x="1856997" y="4572501"/>
            <a:ext cx="899158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A4DA2D-051D-4141-BDD5-EE1C2F18F73F}"/>
              </a:ext>
            </a:extLst>
          </p:cNvPr>
          <p:cNvCxnSpPr>
            <a:cxnSpLocks/>
            <a:stCxn id="45" idx="0"/>
            <a:endCxn id="49" idx="4"/>
          </p:cNvCxnSpPr>
          <p:nvPr/>
        </p:nvCxnSpPr>
        <p:spPr>
          <a:xfrm flipV="1">
            <a:off x="1521717" y="4572501"/>
            <a:ext cx="95249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F0601D-D033-40C4-AA73-7587A8D46341}"/>
              </a:ext>
            </a:extLst>
          </p:cNvPr>
          <p:cNvCxnSpPr>
            <a:cxnSpLocks/>
            <a:stCxn id="46" idx="0"/>
            <a:endCxn id="49" idx="4"/>
          </p:cNvCxnSpPr>
          <p:nvPr/>
        </p:nvCxnSpPr>
        <p:spPr>
          <a:xfrm flipV="1">
            <a:off x="2138936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F61B53-0A89-4A4D-9EB7-CB7242AF1846}"/>
              </a:ext>
            </a:extLst>
          </p:cNvPr>
          <p:cNvCxnSpPr>
            <a:cxnSpLocks/>
            <a:stCxn id="47" idx="0"/>
            <a:endCxn id="49" idx="4"/>
          </p:cNvCxnSpPr>
          <p:nvPr/>
        </p:nvCxnSpPr>
        <p:spPr>
          <a:xfrm flipH="1" flipV="1">
            <a:off x="2474216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CB262C5-FA54-4FED-90D8-B78874BF8C27}"/>
              </a:ext>
            </a:extLst>
          </p:cNvPr>
          <p:cNvSpPr/>
          <p:nvPr/>
        </p:nvSpPr>
        <p:spPr>
          <a:xfrm>
            <a:off x="1046994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D15D60-FE08-434B-8B92-F8D02A3E7AF6}"/>
              </a:ext>
            </a:extLst>
          </p:cNvPr>
          <p:cNvSpPr/>
          <p:nvPr/>
        </p:nvSpPr>
        <p:spPr>
          <a:xfrm>
            <a:off x="1664214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8ACCD5-13CE-4E56-9CFC-3628AFE54272}"/>
              </a:ext>
            </a:extLst>
          </p:cNvPr>
          <p:cNvSpPr/>
          <p:nvPr/>
        </p:nvSpPr>
        <p:spPr>
          <a:xfrm>
            <a:off x="2281433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B1847A8-3E9B-47BF-8C5F-7094E32EEBDA}"/>
              </a:ext>
            </a:extLst>
          </p:cNvPr>
          <p:cNvSpPr/>
          <p:nvPr/>
        </p:nvSpPr>
        <p:spPr>
          <a:xfrm>
            <a:off x="2898652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D111E4-1B83-4A00-8733-1326E1E7FD16}"/>
              </a:ext>
            </a:extLst>
          </p:cNvPr>
          <p:cNvSpPr/>
          <p:nvPr/>
        </p:nvSpPr>
        <p:spPr>
          <a:xfrm>
            <a:off x="1328934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02BFFE-0EFA-4FEA-AAE7-BA283CAB85BE}"/>
              </a:ext>
            </a:extLst>
          </p:cNvPr>
          <p:cNvSpPr/>
          <p:nvPr/>
        </p:nvSpPr>
        <p:spPr>
          <a:xfrm>
            <a:off x="1946153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31FB62E-175C-4D41-8A2C-EC273DFBE01B}"/>
              </a:ext>
            </a:extLst>
          </p:cNvPr>
          <p:cNvSpPr/>
          <p:nvPr/>
        </p:nvSpPr>
        <p:spPr>
          <a:xfrm>
            <a:off x="2563372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7AED05-678E-44A4-A2B0-731D319CDC8E}"/>
              </a:ext>
            </a:extLst>
          </p:cNvPr>
          <p:cNvSpPr/>
          <p:nvPr/>
        </p:nvSpPr>
        <p:spPr>
          <a:xfrm>
            <a:off x="1664214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19431F-A3A8-480D-BD4E-5DF8B773FD9A}"/>
              </a:ext>
            </a:extLst>
          </p:cNvPr>
          <p:cNvSpPr/>
          <p:nvPr/>
        </p:nvSpPr>
        <p:spPr>
          <a:xfrm>
            <a:off x="2281433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073D8D1-77D4-4208-A178-E30DF69D6F7D}"/>
              </a:ext>
            </a:extLst>
          </p:cNvPr>
          <p:cNvSpPr/>
          <p:nvPr/>
        </p:nvSpPr>
        <p:spPr>
          <a:xfrm>
            <a:off x="3426715" y="5152136"/>
            <a:ext cx="1264920" cy="3855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500D4F-101F-445C-9A04-33591EEB9591}"/>
              </a:ext>
            </a:extLst>
          </p:cNvPr>
          <p:cNvSpPr/>
          <p:nvPr/>
        </p:nvSpPr>
        <p:spPr>
          <a:xfrm>
            <a:off x="8710976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8F92F83-DD6F-4699-B6AA-ACFC314775BA}"/>
              </a:ext>
            </a:extLst>
          </p:cNvPr>
          <p:cNvSpPr/>
          <p:nvPr/>
        </p:nvSpPr>
        <p:spPr>
          <a:xfrm>
            <a:off x="9328196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082AD-3EB0-41C6-832F-F3C023931EC1}"/>
              </a:ext>
            </a:extLst>
          </p:cNvPr>
          <p:cNvSpPr/>
          <p:nvPr/>
        </p:nvSpPr>
        <p:spPr>
          <a:xfrm>
            <a:off x="9945415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5A4A41-7AE3-4C27-98F1-C48DB52A6378}"/>
              </a:ext>
            </a:extLst>
          </p:cNvPr>
          <p:cNvSpPr/>
          <p:nvPr/>
        </p:nvSpPr>
        <p:spPr>
          <a:xfrm>
            <a:off x="10562634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8C2941-E134-42E4-B619-C259D70A9BDD}"/>
              </a:ext>
            </a:extLst>
          </p:cNvPr>
          <p:cNvSpPr/>
          <p:nvPr/>
        </p:nvSpPr>
        <p:spPr>
          <a:xfrm>
            <a:off x="8992916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A6A6A7C-2535-4B39-B4B5-3592DB81A733}"/>
              </a:ext>
            </a:extLst>
          </p:cNvPr>
          <p:cNvSpPr/>
          <p:nvPr/>
        </p:nvSpPr>
        <p:spPr>
          <a:xfrm>
            <a:off x="9610135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BF7E693-2D22-4D0D-938F-6123DFABFEB3}"/>
              </a:ext>
            </a:extLst>
          </p:cNvPr>
          <p:cNvSpPr/>
          <p:nvPr/>
        </p:nvSpPr>
        <p:spPr>
          <a:xfrm>
            <a:off x="10227354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11D3AC-E381-4FA3-9106-C77B1CB711D7}"/>
              </a:ext>
            </a:extLst>
          </p:cNvPr>
          <p:cNvSpPr/>
          <p:nvPr/>
        </p:nvSpPr>
        <p:spPr>
          <a:xfrm>
            <a:off x="9328196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7657CB-DD9A-4DF2-B6EC-D8C554382E32}"/>
              </a:ext>
            </a:extLst>
          </p:cNvPr>
          <p:cNvSpPr/>
          <p:nvPr/>
        </p:nvSpPr>
        <p:spPr>
          <a:xfrm>
            <a:off x="9945415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596D673-F995-48E9-B3DF-8C64C5B7B087}"/>
              </a:ext>
            </a:extLst>
          </p:cNvPr>
          <p:cNvCxnSpPr>
            <a:stCxn id="52" idx="0"/>
            <a:endCxn id="55" idx="4"/>
          </p:cNvCxnSpPr>
          <p:nvPr/>
        </p:nvCxnSpPr>
        <p:spPr>
          <a:xfrm flipH="1" flipV="1">
            <a:off x="9185699" y="5537701"/>
            <a:ext cx="335280" cy="524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36C41A-DFB8-47C2-BF57-2076AAF7E0BF}"/>
              </a:ext>
            </a:extLst>
          </p:cNvPr>
          <p:cNvCxnSpPr>
            <a:stCxn id="51" idx="0"/>
            <a:endCxn id="56" idx="4"/>
          </p:cNvCxnSpPr>
          <p:nvPr/>
        </p:nvCxnSpPr>
        <p:spPr>
          <a:xfrm flipV="1">
            <a:off x="8903759" y="5537701"/>
            <a:ext cx="899159" cy="524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6E667C8-B10D-41C0-A308-E991DA6C65BB}"/>
              </a:ext>
            </a:extLst>
          </p:cNvPr>
          <p:cNvCxnSpPr>
            <a:cxnSpLocks/>
            <a:stCxn id="52" idx="0"/>
            <a:endCxn id="56" idx="4"/>
          </p:cNvCxnSpPr>
          <p:nvPr/>
        </p:nvCxnSpPr>
        <p:spPr>
          <a:xfrm flipV="1">
            <a:off x="9520979" y="5537701"/>
            <a:ext cx="281939" cy="524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F644E9-9EDF-4C2E-A44E-F398A75C701C}"/>
              </a:ext>
            </a:extLst>
          </p:cNvPr>
          <p:cNvCxnSpPr>
            <a:cxnSpLocks/>
            <a:stCxn id="55" idx="4"/>
            <a:endCxn id="53" idx="0"/>
          </p:cNvCxnSpPr>
          <p:nvPr/>
        </p:nvCxnSpPr>
        <p:spPr>
          <a:xfrm>
            <a:off x="9185699" y="5537701"/>
            <a:ext cx="952499" cy="524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89DEC4-30BC-48F4-89A2-81888A3BB164}"/>
              </a:ext>
            </a:extLst>
          </p:cNvPr>
          <p:cNvCxnSpPr>
            <a:stCxn id="56" idx="4"/>
          </p:cNvCxnSpPr>
          <p:nvPr/>
        </p:nvCxnSpPr>
        <p:spPr>
          <a:xfrm>
            <a:off x="9802918" y="5537701"/>
            <a:ext cx="952499" cy="52082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63C151-981C-4ADF-8E37-F9091695F419}"/>
              </a:ext>
            </a:extLst>
          </p:cNvPr>
          <p:cNvCxnSpPr>
            <a:stCxn id="52" idx="0"/>
            <a:endCxn id="57" idx="4"/>
          </p:cNvCxnSpPr>
          <p:nvPr/>
        </p:nvCxnSpPr>
        <p:spPr>
          <a:xfrm flipV="1">
            <a:off x="9520979" y="5537701"/>
            <a:ext cx="899158" cy="524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5DD976-DF71-43CE-9814-3EBDF31A4556}"/>
              </a:ext>
            </a:extLst>
          </p:cNvPr>
          <p:cNvCxnSpPr>
            <a:cxnSpLocks/>
            <a:stCxn id="55" idx="0"/>
            <a:endCxn id="58" idx="4"/>
          </p:cNvCxnSpPr>
          <p:nvPr/>
        </p:nvCxnSpPr>
        <p:spPr>
          <a:xfrm flipV="1">
            <a:off x="9185699" y="4572501"/>
            <a:ext cx="335280" cy="5796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6774CC-7188-4551-8EAA-6F5BB5FB1A95}"/>
              </a:ext>
            </a:extLst>
          </p:cNvPr>
          <p:cNvCxnSpPr>
            <a:cxnSpLocks/>
            <a:stCxn id="57" idx="0"/>
            <a:endCxn id="58" idx="4"/>
          </p:cNvCxnSpPr>
          <p:nvPr/>
        </p:nvCxnSpPr>
        <p:spPr>
          <a:xfrm flipH="1" flipV="1">
            <a:off x="9520979" y="4572501"/>
            <a:ext cx="899158" cy="5796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54D642-F91C-4EB4-86F0-C764377419B3}"/>
              </a:ext>
            </a:extLst>
          </p:cNvPr>
          <p:cNvCxnSpPr>
            <a:cxnSpLocks/>
            <a:stCxn id="56" idx="0"/>
            <a:endCxn id="59" idx="4"/>
          </p:cNvCxnSpPr>
          <p:nvPr/>
        </p:nvCxnSpPr>
        <p:spPr>
          <a:xfrm flipV="1">
            <a:off x="9802918" y="4572501"/>
            <a:ext cx="335280" cy="5796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EE3546-9E5E-477F-B6D6-3F566EAF5467}"/>
              </a:ext>
            </a:extLst>
          </p:cNvPr>
          <p:cNvCxnSpPr>
            <a:cxnSpLocks/>
            <a:stCxn id="57" idx="0"/>
            <a:endCxn id="59" idx="4"/>
          </p:cNvCxnSpPr>
          <p:nvPr/>
        </p:nvCxnSpPr>
        <p:spPr>
          <a:xfrm flipH="1" flipV="1">
            <a:off x="10138198" y="4572501"/>
            <a:ext cx="281939" cy="5796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C993690D-1A45-4243-B34D-0FF8678E0DD3}"/>
              </a:ext>
            </a:extLst>
          </p:cNvPr>
          <p:cNvSpPr/>
          <p:nvPr/>
        </p:nvSpPr>
        <p:spPr>
          <a:xfrm>
            <a:off x="7303284" y="5152136"/>
            <a:ext cx="1264920" cy="385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5D82-53E8-46EC-A155-3339C8A00BD9}"/>
              </a:ext>
            </a:extLst>
          </p:cNvPr>
          <p:cNvSpPr txBox="1">
            <a:spLocks/>
          </p:cNvSpPr>
          <p:nvPr/>
        </p:nvSpPr>
        <p:spPr>
          <a:xfrm>
            <a:off x="635450" y="6349023"/>
            <a:ext cx="300697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Initialized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3C8F15-B7D6-4280-BE5C-83ECA38C39D6}"/>
              </a:ext>
            </a:extLst>
          </p:cNvPr>
          <p:cNvSpPr txBox="1">
            <a:spLocks/>
          </p:cNvSpPr>
          <p:nvPr/>
        </p:nvSpPr>
        <p:spPr>
          <a:xfrm>
            <a:off x="4109271" y="6349023"/>
            <a:ext cx="3634153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and Reinitialized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B2C910-5494-4D96-A17A-0C03308B364E}"/>
              </a:ext>
            </a:extLst>
          </p:cNvPr>
          <p:cNvSpPr txBox="1">
            <a:spLocks/>
          </p:cNvSpPr>
          <p:nvPr/>
        </p:nvSpPr>
        <p:spPr>
          <a:xfrm>
            <a:off x="8299432" y="6349023"/>
            <a:ext cx="300697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then Trained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A5398-DA75-E84D-B386-902D83E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621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277" cy="13255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Attempting to Train a Pruned Network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7582F3-1D56-4EC0-9C42-9F817C4B30A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1836738"/>
            <a:ext cx="11353801" cy="4221162"/>
          </a:xfrm>
        </p:spPr>
        <p:txBody>
          <a:bodyPr>
            <a:normAutofit/>
          </a:bodyPr>
          <a:lstStyle/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the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superfluous structure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initialize the pruned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it to convergence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14D1ED-C7D8-4C94-B166-615CFD9A644B}"/>
              </a:ext>
            </a:extLst>
          </p:cNvPr>
          <p:cNvCxnSpPr>
            <a:stCxn id="97" idx="0"/>
            <a:endCxn id="100" idx="4"/>
          </p:cNvCxnSpPr>
          <p:nvPr/>
        </p:nvCxnSpPr>
        <p:spPr>
          <a:xfrm flipH="1" flipV="1">
            <a:off x="5309130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A158B2-2D32-46C9-8EFD-7507C4497307}"/>
              </a:ext>
            </a:extLst>
          </p:cNvPr>
          <p:cNvCxnSpPr>
            <a:stCxn id="96" idx="0"/>
            <a:endCxn id="101" idx="4"/>
          </p:cNvCxnSpPr>
          <p:nvPr/>
        </p:nvCxnSpPr>
        <p:spPr>
          <a:xfrm flipV="1">
            <a:off x="5027190" y="5537701"/>
            <a:ext cx="89915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A8B436-F32D-4559-9FCB-47508F034D3E}"/>
              </a:ext>
            </a:extLst>
          </p:cNvPr>
          <p:cNvCxnSpPr>
            <a:cxnSpLocks/>
            <a:stCxn id="97" idx="0"/>
            <a:endCxn id="101" idx="4"/>
          </p:cNvCxnSpPr>
          <p:nvPr/>
        </p:nvCxnSpPr>
        <p:spPr>
          <a:xfrm flipV="1">
            <a:off x="5644410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110320-EAC4-4880-8C82-AEA93969EDCE}"/>
              </a:ext>
            </a:extLst>
          </p:cNvPr>
          <p:cNvCxnSpPr>
            <a:cxnSpLocks/>
            <a:stCxn id="100" idx="4"/>
            <a:endCxn id="98" idx="0"/>
          </p:cNvCxnSpPr>
          <p:nvPr/>
        </p:nvCxnSpPr>
        <p:spPr>
          <a:xfrm>
            <a:off x="5309130" y="5537701"/>
            <a:ext cx="95249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69438AB-CE99-4A00-8B41-3A59FC667D5A}"/>
              </a:ext>
            </a:extLst>
          </p:cNvPr>
          <p:cNvCxnSpPr>
            <a:stCxn id="101" idx="4"/>
          </p:cNvCxnSpPr>
          <p:nvPr/>
        </p:nvCxnSpPr>
        <p:spPr>
          <a:xfrm>
            <a:off x="5926349" y="5537701"/>
            <a:ext cx="952499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FA6F1E6-712C-4053-937C-5D89532C3C97}"/>
              </a:ext>
            </a:extLst>
          </p:cNvPr>
          <p:cNvCxnSpPr>
            <a:stCxn id="97" idx="0"/>
            <a:endCxn id="102" idx="4"/>
          </p:cNvCxnSpPr>
          <p:nvPr/>
        </p:nvCxnSpPr>
        <p:spPr>
          <a:xfrm flipV="1">
            <a:off x="5644410" y="5537701"/>
            <a:ext cx="89915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F3475B9-FA75-42D7-9E4B-B6ED3A1DE3A6}"/>
              </a:ext>
            </a:extLst>
          </p:cNvPr>
          <p:cNvCxnSpPr>
            <a:cxnSpLocks/>
            <a:stCxn id="100" idx="0"/>
            <a:endCxn id="103" idx="4"/>
          </p:cNvCxnSpPr>
          <p:nvPr/>
        </p:nvCxnSpPr>
        <p:spPr>
          <a:xfrm flipV="1">
            <a:off x="5309130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25DDD5B-D057-498D-91FC-7595A73950B5}"/>
              </a:ext>
            </a:extLst>
          </p:cNvPr>
          <p:cNvCxnSpPr>
            <a:cxnSpLocks/>
            <a:stCxn id="102" idx="0"/>
            <a:endCxn id="103" idx="4"/>
          </p:cNvCxnSpPr>
          <p:nvPr/>
        </p:nvCxnSpPr>
        <p:spPr>
          <a:xfrm flipH="1" flipV="1">
            <a:off x="5644410" y="4572501"/>
            <a:ext cx="899158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BA4270-9355-42B6-9AEE-7D35C05D58A6}"/>
              </a:ext>
            </a:extLst>
          </p:cNvPr>
          <p:cNvCxnSpPr>
            <a:cxnSpLocks/>
            <a:stCxn id="101" idx="0"/>
            <a:endCxn id="104" idx="4"/>
          </p:cNvCxnSpPr>
          <p:nvPr/>
        </p:nvCxnSpPr>
        <p:spPr>
          <a:xfrm flipV="1">
            <a:off x="5926349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5BAC105-9FB8-480F-8C73-8580048773B8}"/>
              </a:ext>
            </a:extLst>
          </p:cNvPr>
          <p:cNvCxnSpPr>
            <a:cxnSpLocks/>
            <a:stCxn id="102" idx="0"/>
            <a:endCxn id="104" idx="4"/>
          </p:cNvCxnSpPr>
          <p:nvPr/>
        </p:nvCxnSpPr>
        <p:spPr>
          <a:xfrm flipH="1" flipV="1">
            <a:off x="6261629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DF24807-7306-4979-8FCD-BB486A06F7B6}"/>
              </a:ext>
            </a:extLst>
          </p:cNvPr>
          <p:cNvSpPr/>
          <p:nvPr/>
        </p:nvSpPr>
        <p:spPr>
          <a:xfrm>
            <a:off x="4834407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83C96EA-5E43-4E47-8938-81B9439A5A89}"/>
              </a:ext>
            </a:extLst>
          </p:cNvPr>
          <p:cNvSpPr/>
          <p:nvPr/>
        </p:nvSpPr>
        <p:spPr>
          <a:xfrm>
            <a:off x="5451627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A727E26-8193-4B9F-A12A-E8F6CC7BE608}"/>
              </a:ext>
            </a:extLst>
          </p:cNvPr>
          <p:cNvSpPr/>
          <p:nvPr/>
        </p:nvSpPr>
        <p:spPr>
          <a:xfrm>
            <a:off x="6068846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8E19AE8-87EB-46C5-8360-729963BD2636}"/>
              </a:ext>
            </a:extLst>
          </p:cNvPr>
          <p:cNvSpPr/>
          <p:nvPr/>
        </p:nvSpPr>
        <p:spPr>
          <a:xfrm>
            <a:off x="6686065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F8BEC-6EC5-4C12-BA2D-543AD3C0FB14}"/>
              </a:ext>
            </a:extLst>
          </p:cNvPr>
          <p:cNvSpPr/>
          <p:nvPr/>
        </p:nvSpPr>
        <p:spPr>
          <a:xfrm>
            <a:off x="5116347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4A5AFCA-27E9-4498-84EC-824ABE316400}"/>
              </a:ext>
            </a:extLst>
          </p:cNvPr>
          <p:cNvSpPr/>
          <p:nvPr/>
        </p:nvSpPr>
        <p:spPr>
          <a:xfrm>
            <a:off x="5733566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FC8151B-1965-478D-B7B9-4A910A141FAA}"/>
              </a:ext>
            </a:extLst>
          </p:cNvPr>
          <p:cNvSpPr/>
          <p:nvPr/>
        </p:nvSpPr>
        <p:spPr>
          <a:xfrm>
            <a:off x="6350785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56B44F-F056-49A0-826A-93E7F737C465}"/>
              </a:ext>
            </a:extLst>
          </p:cNvPr>
          <p:cNvSpPr/>
          <p:nvPr/>
        </p:nvSpPr>
        <p:spPr>
          <a:xfrm>
            <a:off x="5451627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5DC22F8-450E-4457-B995-37627B29F404}"/>
              </a:ext>
            </a:extLst>
          </p:cNvPr>
          <p:cNvSpPr/>
          <p:nvPr/>
        </p:nvSpPr>
        <p:spPr>
          <a:xfrm>
            <a:off x="6068846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EBFF3E-0F42-4749-8C85-D8465DD15873}"/>
              </a:ext>
            </a:extLst>
          </p:cNvPr>
          <p:cNvCxnSpPr>
            <a:endCxn id="45" idx="4"/>
          </p:cNvCxnSpPr>
          <p:nvPr/>
        </p:nvCxnSpPr>
        <p:spPr>
          <a:xfrm flipV="1">
            <a:off x="1242060" y="5537701"/>
            <a:ext cx="279657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3C43DD-266F-46FA-BD2B-B730CCE0158E}"/>
              </a:ext>
            </a:extLst>
          </p:cNvPr>
          <p:cNvCxnSpPr>
            <a:stCxn id="42" idx="0"/>
            <a:endCxn id="45" idx="4"/>
          </p:cNvCxnSpPr>
          <p:nvPr/>
        </p:nvCxnSpPr>
        <p:spPr>
          <a:xfrm flipH="1" flipV="1">
            <a:off x="1521717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6261CC-594C-4A70-B7F7-4C10733F5813}"/>
              </a:ext>
            </a:extLst>
          </p:cNvPr>
          <p:cNvCxnSpPr>
            <a:stCxn id="43" idx="0"/>
            <a:endCxn id="45" idx="4"/>
          </p:cNvCxnSpPr>
          <p:nvPr/>
        </p:nvCxnSpPr>
        <p:spPr>
          <a:xfrm flipH="1" flipV="1">
            <a:off x="1521717" y="5537701"/>
            <a:ext cx="95249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0A1CFB-C527-430F-BF6B-26A8C2D5D192}"/>
              </a:ext>
            </a:extLst>
          </p:cNvPr>
          <p:cNvCxnSpPr>
            <a:stCxn id="44" idx="0"/>
            <a:endCxn id="45" idx="4"/>
          </p:cNvCxnSpPr>
          <p:nvPr/>
        </p:nvCxnSpPr>
        <p:spPr>
          <a:xfrm flipH="1" flipV="1">
            <a:off x="1521717" y="5537701"/>
            <a:ext cx="156971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276556-B3D9-4D80-81B1-FB6BC1303FB5}"/>
              </a:ext>
            </a:extLst>
          </p:cNvPr>
          <p:cNvCxnSpPr>
            <a:stCxn id="41" idx="0"/>
            <a:endCxn id="46" idx="4"/>
          </p:cNvCxnSpPr>
          <p:nvPr/>
        </p:nvCxnSpPr>
        <p:spPr>
          <a:xfrm flipV="1">
            <a:off x="1239777" y="5537701"/>
            <a:ext cx="89915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5850E7-7022-441A-944B-E1B1DE913A83}"/>
              </a:ext>
            </a:extLst>
          </p:cNvPr>
          <p:cNvCxnSpPr>
            <a:stCxn id="42" idx="0"/>
            <a:endCxn id="46" idx="4"/>
          </p:cNvCxnSpPr>
          <p:nvPr/>
        </p:nvCxnSpPr>
        <p:spPr>
          <a:xfrm flipV="1">
            <a:off x="1856997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7AF9B8-6EC9-4450-A244-860828051E27}"/>
              </a:ext>
            </a:extLst>
          </p:cNvPr>
          <p:cNvCxnSpPr>
            <a:stCxn id="46" idx="4"/>
            <a:endCxn id="43" idx="0"/>
          </p:cNvCxnSpPr>
          <p:nvPr/>
        </p:nvCxnSpPr>
        <p:spPr>
          <a:xfrm>
            <a:off x="2138936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B24D81-A504-4078-A4AC-F0A542193FF9}"/>
              </a:ext>
            </a:extLst>
          </p:cNvPr>
          <p:cNvCxnSpPr>
            <a:stCxn id="46" idx="4"/>
          </p:cNvCxnSpPr>
          <p:nvPr/>
        </p:nvCxnSpPr>
        <p:spPr>
          <a:xfrm>
            <a:off x="2138936" y="5537701"/>
            <a:ext cx="952499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F6DFF9-CDC9-4DF1-A849-19B85B21395B}"/>
              </a:ext>
            </a:extLst>
          </p:cNvPr>
          <p:cNvCxnSpPr>
            <a:stCxn id="42" idx="0"/>
            <a:endCxn id="47" idx="4"/>
          </p:cNvCxnSpPr>
          <p:nvPr/>
        </p:nvCxnSpPr>
        <p:spPr>
          <a:xfrm flipV="1">
            <a:off x="1856997" y="5537701"/>
            <a:ext cx="89915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52E60B-2BF0-43E2-A0BC-DD981AC2F213}"/>
              </a:ext>
            </a:extLst>
          </p:cNvPr>
          <p:cNvCxnSpPr>
            <a:stCxn id="43" idx="0"/>
            <a:endCxn id="47" idx="4"/>
          </p:cNvCxnSpPr>
          <p:nvPr/>
        </p:nvCxnSpPr>
        <p:spPr>
          <a:xfrm flipV="1">
            <a:off x="2474216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C5F3C3-0359-4E11-8EB3-1EA57E9A4847}"/>
              </a:ext>
            </a:extLst>
          </p:cNvPr>
          <p:cNvCxnSpPr>
            <a:endCxn id="47" idx="4"/>
          </p:cNvCxnSpPr>
          <p:nvPr/>
        </p:nvCxnSpPr>
        <p:spPr>
          <a:xfrm flipH="1" flipV="1">
            <a:off x="2756155" y="5537701"/>
            <a:ext cx="335280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E58D63-6103-4674-A343-B0ADA5488A03}"/>
              </a:ext>
            </a:extLst>
          </p:cNvPr>
          <p:cNvCxnSpPr>
            <a:endCxn id="47" idx="4"/>
          </p:cNvCxnSpPr>
          <p:nvPr/>
        </p:nvCxnSpPr>
        <p:spPr>
          <a:xfrm flipV="1">
            <a:off x="1239777" y="5537701"/>
            <a:ext cx="1516378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379B53-71F8-41DA-AEC0-9BA9A5250693}"/>
              </a:ext>
            </a:extLst>
          </p:cNvPr>
          <p:cNvCxnSpPr>
            <a:cxnSpLocks/>
            <a:stCxn id="45" idx="0"/>
            <a:endCxn id="48" idx="4"/>
          </p:cNvCxnSpPr>
          <p:nvPr/>
        </p:nvCxnSpPr>
        <p:spPr>
          <a:xfrm flipV="1">
            <a:off x="1521717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182113-8052-45FE-A51B-FDB8B206BDF8}"/>
              </a:ext>
            </a:extLst>
          </p:cNvPr>
          <p:cNvCxnSpPr>
            <a:cxnSpLocks/>
            <a:stCxn id="46" idx="0"/>
            <a:endCxn id="48" idx="4"/>
          </p:cNvCxnSpPr>
          <p:nvPr/>
        </p:nvCxnSpPr>
        <p:spPr>
          <a:xfrm flipH="1" flipV="1">
            <a:off x="1856997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D57E8F-FD02-440C-904E-93F994B1EB2D}"/>
              </a:ext>
            </a:extLst>
          </p:cNvPr>
          <p:cNvCxnSpPr>
            <a:cxnSpLocks/>
            <a:stCxn id="47" idx="0"/>
            <a:endCxn id="48" idx="4"/>
          </p:cNvCxnSpPr>
          <p:nvPr/>
        </p:nvCxnSpPr>
        <p:spPr>
          <a:xfrm flipH="1" flipV="1">
            <a:off x="1856997" y="4572501"/>
            <a:ext cx="899158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A4DA2D-051D-4141-BDD5-EE1C2F18F73F}"/>
              </a:ext>
            </a:extLst>
          </p:cNvPr>
          <p:cNvCxnSpPr>
            <a:cxnSpLocks/>
            <a:stCxn id="45" idx="0"/>
            <a:endCxn id="49" idx="4"/>
          </p:cNvCxnSpPr>
          <p:nvPr/>
        </p:nvCxnSpPr>
        <p:spPr>
          <a:xfrm flipV="1">
            <a:off x="1521717" y="4572501"/>
            <a:ext cx="95249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F0601D-D033-40C4-AA73-7587A8D46341}"/>
              </a:ext>
            </a:extLst>
          </p:cNvPr>
          <p:cNvCxnSpPr>
            <a:cxnSpLocks/>
            <a:stCxn id="46" idx="0"/>
            <a:endCxn id="49" idx="4"/>
          </p:cNvCxnSpPr>
          <p:nvPr/>
        </p:nvCxnSpPr>
        <p:spPr>
          <a:xfrm flipV="1">
            <a:off x="2138936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F61B53-0A89-4A4D-9EB7-CB7242AF1846}"/>
              </a:ext>
            </a:extLst>
          </p:cNvPr>
          <p:cNvCxnSpPr>
            <a:cxnSpLocks/>
            <a:stCxn id="47" idx="0"/>
            <a:endCxn id="49" idx="4"/>
          </p:cNvCxnSpPr>
          <p:nvPr/>
        </p:nvCxnSpPr>
        <p:spPr>
          <a:xfrm flipH="1" flipV="1">
            <a:off x="2474216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CB262C5-FA54-4FED-90D8-B78874BF8C27}"/>
              </a:ext>
            </a:extLst>
          </p:cNvPr>
          <p:cNvSpPr/>
          <p:nvPr/>
        </p:nvSpPr>
        <p:spPr>
          <a:xfrm>
            <a:off x="1046994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D15D60-FE08-434B-8B92-F8D02A3E7AF6}"/>
              </a:ext>
            </a:extLst>
          </p:cNvPr>
          <p:cNvSpPr/>
          <p:nvPr/>
        </p:nvSpPr>
        <p:spPr>
          <a:xfrm>
            <a:off x="1664214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8ACCD5-13CE-4E56-9CFC-3628AFE54272}"/>
              </a:ext>
            </a:extLst>
          </p:cNvPr>
          <p:cNvSpPr/>
          <p:nvPr/>
        </p:nvSpPr>
        <p:spPr>
          <a:xfrm>
            <a:off x="2281433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B1847A8-3E9B-47BF-8C5F-7094E32EEBDA}"/>
              </a:ext>
            </a:extLst>
          </p:cNvPr>
          <p:cNvSpPr/>
          <p:nvPr/>
        </p:nvSpPr>
        <p:spPr>
          <a:xfrm>
            <a:off x="2898652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D111E4-1B83-4A00-8733-1326E1E7FD16}"/>
              </a:ext>
            </a:extLst>
          </p:cNvPr>
          <p:cNvSpPr/>
          <p:nvPr/>
        </p:nvSpPr>
        <p:spPr>
          <a:xfrm>
            <a:off x="1328934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02BFFE-0EFA-4FEA-AAE7-BA283CAB85BE}"/>
              </a:ext>
            </a:extLst>
          </p:cNvPr>
          <p:cNvSpPr/>
          <p:nvPr/>
        </p:nvSpPr>
        <p:spPr>
          <a:xfrm>
            <a:off x="1946153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31FB62E-175C-4D41-8A2C-EC273DFBE01B}"/>
              </a:ext>
            </a:extLst>
          </p:cNvPr>
          <p:cNvSpPr/>
          <p:nvPr/>
        </p:nvSpPr>
        <p:spPr>
          <a:xfrm>
            <a:off x="2563372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7AED05-678E-44A4-A2B0-731D319CDC8E}"/>
              </a:ext>
            </a:extLst>
          </p:cNvPr>
          <p:cNvSpPr/>
          <p:nvPr/>
        </p:nvSpPr>
        <p:spPr>
          <a:xfrm>
            <a:off x="1664214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19431F-A3A8-480D-BD4E-5DF8B773FD9A}"/>
              </a:ext>
            </a:extLst>
          </p:cNvPr>
          <p:cNvSpPr/>
          <p:nvPr/>
        </p:nvSpPr>
        <p:spPr>
          <a:xfrm>
            <a:off x="2281433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073D8D1-77D4-4208-A178-E30DF69D6F7D}"/>
              </a:ext>
            </a:extLst>
          </p:cNvPr>
          <p:cNvSpPr/>
          <p:nvPr/>
        </p:nvSpPr>
        <p:spPr>
          <a:xfrm>
            <a:off x="3426715" y="5152136"/>
            <a:ext cx="1264920" cy="3855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500D4F-101F-445C-9A04-33591EEB9591}"/>
              </a:ext>
            </a:extLst>
          </p:cNvPr>
          <p:cNvSpPr/>
          <p:nvPr/>
        </p:nvSpPr>
        <p:spPr>
          <a:xfrm>
            <a:off x="8710976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8F92F83-DD6F-4699-B6AA-ACFC314775BA}"/>
              </a:ext>
            </a:extLst>
          </p:cNvPr>
          <p:cNvSpPr/>
          <p:nvPr/>
        </p:nvSpPr>
        <p:spPr>
          <a:xfrm>
            <a:off x="9328196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082AD-3EB0-41C6-832F-F3C023931EC1}"/>
              </a:ext>
            </a:extLst>
          </p:cNvPr>
          <p:cNvSpPr/>
          <p:nvPr/>
        </p:nvSpPr>
        <p:spPr>
          <a:xfrm>
            <a:off x="9945415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5A4A41-7AE3-4C27-98F1-C48DB52A6378}"/>
              </a:ext>
            </a:extLst>
          </p:cNvPr>
          <p:cNvSpPr/>
          <p:nvPr/>
        </p:nvSpPr>
        <p:spPr>
          <a:xfrm>
            <a:off x="10562634" y="6062472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8C2941-E134-42E4-B619-C259D70A9BDD}"/>
              </a:ext>
            </a:extLst>
          </p:cNvPr>
          <p:cNvSpPr/>
          <p:nvPr/>
        </p:nvSpPr>
        <p:spPr>
          <a:xfrm>
            <a:off x="8992916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A6A6A7C-2535-4B39-B4B5-3592DB81A733}"/>
              </a:ext>
            </a:extLst>
          </p:cNvPr>
          <p:cNvSpPr/>
          <p:nvPr/>
        </p:nvSpPr>
        <p:spPr>
          <a:xfrm>
            <a:off x="9610135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BF7E693-2D22-4D0D-938F-6123DFABFEB3}"/>
              </a:ext>
            </a:extLst>
          </p:cNvPr>
          <p:cNvSpPr/>
          <p:nvPr/>
        </p:nvSpPr>
        <p:spPr>
          <a:xfrm>
            <a:off x="10227354" y="51521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11D3AC-E381-4FA3-9106-C77B1CB711D7}"/>
              </a:ext>
            </a:extLst>
          </p:cNvPr>
          <p:cNvSpPr/>
          <p:nvPr/>
        </p:nvSpPr>
        <p:spPr>
          <a:xfrm>
            <a:off x="9328196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7657CB-DD9A-4DF2-B6EC-D8C554382E32}"/>
              </a:ext>
            </a:extLst>
          </p:cNvPr>
          <p:cNvSpPr/>
          <p:nvPr/>
        </p:nvSpPr>
        <p:spPr>
          <a:xfrm>
            <a:off x="9945415" y="4186936"/>
            <a:ext cx="385565" cy="3855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596D673-F995-48E9-B3DF-8C64C5B7B087}"/>
              </a:ext>
            </a:extLst>
          </p:cNvPr>
          <p:cNvCxnSpPr>
            <a:stCxn id="52" idx="0"/>
            <a:endCxn id="55" idx="4"/>
          </p:cNvCxnSpPr>
          <p:nvPr/>
        </p:nvCxnSpPr>
        <p:spPr>
          <a:xfrm flipH="1" flipV="1">
            <a:off x="9185699" y="5537701"/>
            <a:ext cx="335280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36C41A-DFB8-47C2-BF57-2076AAF7E0BF}"/>
              </a:ext>
            </a:extLst>
          </p:cNvPr>
          <p:cNvCxnSpPr>
            <a:stCxn id="51" idx="0"/>
            <a:endCxn id="56" idx="4"/>
          </p:cNvCxnSpPr>
          <p:nvPr/>
        </p:nvCxnSpPr>
        <p:spPr>
          <a:xfrm flipV="1">
            <a:off x="8903759" y="5537701"/>
            <a:ext cx="89915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6E667C8-B10D-41C0-A308-E991DA6C65BB}"/>
              </a:ext>
            </a:extLst>
          </p:cNvPr>
          <p:cNvCxnSpPr>
            <a:cxnSpLocks/>
            <a:stCxn id="52" idx="0"/>
            <a:endCxn id="56" idx="4"/>
          </p:cNvCxnSpPr>
          <p:nvPr/>
        </p:nvCxnSpPr>
        <p:spPr>
          <a:xfrm flipV="1">
            <a:off x="9520979" y="5537701"/>
            <a:ext cx="28193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F644E9-9EDF-4C2E-A44E-F398A75C701C}"/>
              </a:ext>
            </a:extLst>
          </p:cNvPr>
          <p:cNvCxnSpPr>
            <a:cxnSpLocks/>
            <a:stCxn id="55" idx="4"/>
            <a:endCxn id="53" idx="0"/>
          </p:cNvCxnSpPr>
          <p:nvPr/>
        </p:nvCxnSpPr>
        <p:spPr>
          <a:xfrm>
            <a:off x="9185699" y="5537701"/>
            <a:ext cx="952499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89DEC4-30BC-48F4-89A2-81888A3BB164}"/>
              </a:ext>
            </a:extLst>
          </p:cNvPr>
          <p:cNvCxnSpPr>
            <a:stCxn id="56" idx="4"/>
          </p:cNvCxnSpPr>
          <p:nvPr/>
        </p:nvCxnSpPr>
        <p:spPr>
          <a:xfrm>
            <a:off x="9802918" y="5537701"/>
            <a:ext cx="952499" cy="5208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63C151-981C-4ADF-8E37-F9091695F419}"/>
              </a:ext>
            </a:extLst>
          </p:cNvPr>
          <p:cNvCxnSpPr>
            <a:stCxn id="52" idx="0"/>
            <a:endCxn id="57" idx="4"/>
          </p:cNvCxnSpPr>
          <p:nvPr/>
        </p:nvCxnSpPr>
        <p:spPr>
          <a:xfrm flipV="1">
            <a:off x="9520979" y="5537701"/>
            <a:ext cx="899158" cy="524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5DD976-DF71-43CE-9814-3EBDF31A4556}"/>
              </a:ext>
            </a:extLst>
          </p:cNvPr>
          <p:cNvCxnSpPr>
            <a:cxnSpLocks/>
            <a:stCxn id="55" idx="0"/>
            <a:endCxn id="58" idx="4"/>
          </p:cNvCxnSpPr>
          <p:nvPr/>
        </p:nvCxnSpPr>
        <p:spPr>
          <a:xfrm flipV="1">
            <a:off x="9185699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6774CC-7188-4551-8EAA-6F5BB5FB1A95}"/>
              </a:ext>
            </a:extLst>
          </p:cNvPr>
          <p:cNvCxnSpPr>
            <a:cxnSpLocks/>
            <a:stCxn id="57" idx="0"/>
            <a:endCxn id="58" idx="4"/>
          </p:cNvCxnSpPr>
          <p:nvPr/>
        </p:nvCxnSpPr>
        <p:spPr>
          <a:xfrm flipH="1" flipV="1">
            <a:off x="9520979" y="4572501"/>
            <a:ext cx="899158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54D642-F91C-4EB4-86F0-C764377419B3}"/>
              </a:ext>
            </a:extLst>
          </p:cNvPr>
          <p:cNvCxnSpPr>
            <a:cxnSpLocks/>
            <a:stCxn id="56" idx="0"/>
            <a:endCxn id="59" idx="4"/>
          </p:cNvCxnSpPr>
          <p:nvPr/>
        </p:nvCxnSpPr>
        <p:spPr>
          <a:xfrm flipV="1">
            <a:off x="9802918" y="4572501"/>
            <a:ext cx="335280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4EE3546-9E5E-477F-B6D6-3F566EAF5467}"/>
              </a:ext>
            </a:extLst>
          </p:cNvPr>
          <p:cNvCxnSpPr>
            <a:cxnSpLocks/>
            <a:stCxn id="57" idx="0"/>
            <a:endCxn id="59" idx="4"/>
          </p:cNvCxnSpPr>
          <p:nvPr/>
        </p:nvCxnSpPr>
        <p:spPr>
          <a:xfrm flipH="1" flipV="1">
            <a:off x="10138198" y="4572501"/>
            <a:ext cx="281939" cy="5796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C993690D-1A45-4243-B34D-0FF8678E0DD3}"/>
              </a:ext>
            </a:extLst>
          </p:cNvPr>
          <p:cNvSpPr/>
          <p:nvPr/>
        </p:nvSpPr>
        <p:spPr>
          <a:xfrm>
            <a:off x="7303284" y="5152136"/>
            <a:ext cx="1264920" cy="3855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06E35DF-97B2-47FA-AE6C-586CBBFF20AB}"/>
              </a:ext>
            </a:extLst>
          </p:cNvPr>
          <p:cNvSpPr txBox="1">
            <a:spLocks/>
          </p:cNvSpPr>
          <p:nvPr/>
        </p:nvSpPr>
        <p:spPr>
          <a:xfrm>
            <a:off x="1926408" y="3340511"/>
            <a:ext cx="8339185" cy="79641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reach full accuracy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D0AEC9-79A8-45FF-9645-EC7505977102}"/>
              </a:ext>
            </a:extLst>
          </p:cNvPr>
          <p:cNvSpPr txBox="1">
            <a:spLocks/>
          </p:cNvSpPr>
          <p:nvPr/>
        </p:nvSpPr>
        <p:spPr>
          <a:xfrm>
            <a:off x="635450" y="6349023"/>
            <a:ext cx="300697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Initialized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AE688F-5B6B-4A12-9B60-76FD77C8DC09}"/>
              </a:ext>
            </a:extLst>
          </p:cNvPr>
          <p:cNvSpPr txBox="1">
            <a:spLocks/>
          </p:cNvSpPr>
          <p:nvPr/>
        </p:nvSpPr>
        <p:spPr>
          <a:xfrm>
            <a:off x="4109271" y="6349023"/>
            <a:ext cx="3634153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and Reinitialized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9B9A0-FDCA-4AAA-B3AE-7E54EE9AA83A}"/>
              </a:ext>
            </a:extLst>
          </p:cNvPr>
          <p:cNvSpPr txBox="1">
            <a:spLocks/>
          </p:cNvSpPr>
          <p:nvPr/>
        </p:nvSpPr>
        <p:spPr>
          <a:xfrm>
            <a:off x="8299432" y="6349023"/>
            <a:ext cx="300697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then Trained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6BAE7-9497-3C4E-A528-304C46CC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25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7637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Attempting to Train a Pruned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2C00C-89E5-44C3-85BC-9E6E9C836793}"/>
              </a:ext>
            </a:extLst>
          </p:cNvPr>
          <p:cNvSpPr/>
          <p:nvPr/>
        </p:nvSpPr>
        <p:spPr>
          <a:xfrm>
            <a:off x="7785847" y="5914463"/>
            <a:ext cx="3690097" cy="30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C9CC799-93EF-4C54-8E7A-8F73804D52A2}"/>
              </a:ext>
            </a:extLst>
          </p:cNvPr>
          <p:cNvSpPr txBox="1">
            <a:spLocks/>
          </p:cNvSpPr>
          <p:nvPr/>
        </p:nvSpPr>
        <p:spPr>
          <a:xfrm>
            <a:off x="810775" y="3830373"/>
            <a:ext cx="11006105" cy="1632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better to retain the weights from the initial training phase for the connections that survived pruning than it is to reinitialize.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53016E-CB15-4450-9E6D-14A857E77FE0}"/>
              </a:ext>
            </a:extLst>
          </p:cNvPr>
          <p:cNvGrpSpPr/>
          <p:nvPr/>
        </p:nvGrpSpPr>
        <p:grpSpPr>
          <a:xfrm>
            <a:off x="956521" y="1811364"/>
            <a:ext cx="4903328" cy="1898332"/>
            <a:chOff x="6379285" y="1873568"/>
            <a:chExt cx="4903328" cy="1898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E40F48-E9B3-4706-9D32-1190E1202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56" b="62139"/>
            <a:stretch/>
          </p:blipFill>
          <p:spPr>
            <a:xfrm>
              <a:off x="6379285" y="1898306"/>
              <a:ext cx="4903328" cy="6952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939DD9-3F3D-4E43-89EC-8474FD9E2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9783" b="1812"/>
            <a:stretch/>
          </p:blipFill>
          <p:spPr>
            <a:xfrm>
              <a:off x="6379285" y="2560161"/>
              <a:ext cx="4903328" cy="116826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A567D5-8B0C-4F6D-8F55-71168E8D10D0}"/>
                </a:ext>
              </a:extLst>
            </p:cNvPr>
            <p:cNvSpPr/>
            <p:nvPr/>
          </p:nvSpPr>
          <p:spPr>
            <a:xfrm>
              <a:off x="6379285" y="1873568"/>
              <a:ext cx="4903327" cy="18983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1868-FC48-FA47-843C-34560AD1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26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5825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Attempting to Train a Pruned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2C00C-89E5-44C3-85BC-9E6E9C836793}"/>
              </a:ext>
            </a:extLst>
          </p:cNvPr>
          <p:cNvSpPr/>
          <p:nvPr/>
        </p:nvSpPr>
        <p:spPr>
          <a:xfrm>
            <a:off x="7785847" y="5914463"/>
            <a:ext cx="3690097" cy="30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C9CC799-93EF-4C54-8E7A-8F73804D52A2}"/>
              </a:ext>
            </a:extLst>
          </p:cNvPr>
          <p:cNvSpPr txBox="1">
            <a:spLocks/>
          </p:cNvSpPr>
          <p:nvPr/>
        </p:nvSpPr>
        <p:spPr>
          <a:xfrm>
            <a:off x="810775" y="3830373"/>
            <a:ext cx="11006105" cy="131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better to retain the weights from the initial training phase for the connections that survived pruning than it is to reinitialize.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40F48-E9B3-4706-9D32-1190E1202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56" b="62139"/>
          <a:stretch/>
        </p:blipFill>
        <p:spPr>
          <a:xfrm>
            <a:off x="956521" y="1836102"/>
            <a:ext cx="4903328" cy="69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39DD9-3F3D-4E43-89EC-8474FD9E2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9783" b="1812"/>
          <a:stretch/>
        </p:blipFill>
        <p:spPr>
          <a:xfrm>
            <a:off x="956521" y="2497957"/>
            <a:ext cx="4903328" cy="1168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A567D5-8B0C-4F6D-8F55-71168E8D10D0}"/>
              </a:ext>
            </a:extLst>
          </p:cNvPr>
          <p:cNvSpPr/>
          <p:nvPr/>
        </p:nvSpPr>
        <p:spPr>
          <a:xfrm>
            <a:off x="956521" y="1811364"/>
            <a:ext cx="4903327" cy="189833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ACFD5-7C28-4D42-B090-AEB1A228A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475" y="1946275"/>
            <a:ext cx="4903328" cy="16285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27750D3-F931-42E7-8BE7-CAE164905740}"/>
              </a:ext>
            </a:extLst>
          </p:cNvPr>
          <p:cNvSpPr txBox="1">
            <a:spLocks/>
          </p:cNvSpPr>
          <p:nvPr/>
        </p:nvSpPr>
        <p:spPr>
          <a:xfrm>
            <a:off x="810775" y="5008753"/>
            <a:ext cx="11006105" cy="16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a pruned model from scratch performs worse than retraining a pruned model, which may indicate the difficulty of training a network with small capacity.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735D0-30D5-F048-89B9-4D4747C7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397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Attempting to Train a Pruned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2C00C-89E5-44C3-85BC-9E6E9C836793}"/>
              </a:ext>
            </a:extLst>
          </p:cNvPr>
          <p:cNvSpPr/>
          <p:nvPr/>
        </p:nvSpPr>
        <p:spPr>
          <a:xfrm>
            <a:off x="7785847" y="5914463"/>
            <a:ext cx="3690097" cy="30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C9CC799-93EF-4C54-8E7A-8F73804D52A2}"/>
              </a:ext>
            </a:extLst>
          </p:cNvPr>
          <p:cNvSpPr txBox="1">
            <a:spLocks/>
          </p:cNvSpPr>
          <p:nvPr/>
        </p:nvSpPr>
        <p:spPr>
          <a:xfrm>
            <a:off x="810775" y="3830373"/>
            <a:ext cx="11006105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better to retain the weights from the initial training phase for the connections that survived pruning than it is to reinitialize.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40F48-E9B3-4706-9D32-1190E1202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56" b="62139"/>
          <a:stretch/>
        </p:blipFill>
        <p:spPr>
          <a:xfrm>
            <a:off x="956521" y="1836102"/>
            <a:ext cx="4903328" cy="69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39DD9-3F3D-4E43-89EC-8474FD9E2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9783" b="1812"/>
          <a:stretch/>
        </p:blipFill>
        <p:spPr>
          <a:xfrm>
            <a:off x="956521" y="2497957"/>
            <a:ext cx="4903328" cy="1168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A567D5-8B0C-4F6D-8F55-71168E8D10D0}"/>
              </a:ext>
            </a:extLst>
          </p:cNvPr>
          <p:cNvSpPr/>
          <p:nvPr/>
        </p:nvSpPr>
        <p:spPr>
          <a:xfrm>
            <a:off x="956521" y="1811364"/>
            <a:ext cx="4903327" cy="189833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ACFD5-7C28-4D42-B090-AEB1A228A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475" y="1946275"/>
            <a:ext cx="4903328" cy="16285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27750D3-F931-42E7-8BE7-CAE164905740}"/>
              </a:ext>
            </a:extLst>
          </p:cNvPr>
          <p:cNvSpPr txBox="1">
            <a:spLocks/>
          </p:cNvSpPr>
          <p:nvPr/>
        </p:nvSpPr>
        <p:spPr>
          <a:xfrm>
            <a:off x="810775" y="5008753"/>
            <a:ext cx="11006105" cy="155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Training a pruned model from scratch performs worse than retraining a pruned model, </a:t>
            </a:r>
            <a:r>
              <a:rPr lang="en-US" sz="3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which may indicate the difficulty of training a network with small capacity.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281BB-EB34-BC4D-A58F-A6B2DC32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673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277" cy="13255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Magnitude Pruning (IMP)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7582F3-1D56-4EC0-9C42-9F817C4B30A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199" y="1836738"/>
            <a:ext cx="11353801" cy="4221162"/>
          </a:xfrm>
        </p:spPr>
        <p:txBody>
          <a:bodyPr>
            <a:normAutofit/>
          </a:bodyPr>
          <a:lstStyle/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the network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superfluous structure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Reset each weight to its original initialization</a:t>
            </a:r>
          </a:p>
          <a:p>
            <a:pPr marL="742950" indent="-742950" algn="l">
              <a:spcBef>
                <a:spcPts val="300"/>
              </a:spcBef>
              <a:buAutoNum type="arabicParenR"/>
            </a:pPr>
            <a:r>
              <a:rPr lang="en-US" sz="36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it to convergence and repeat iteratively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49DD0C-5BDE-48D1-AFDF-8526D90D8654}"/>
              </a:ext>
            </a:extLst>
          </p:cNvPr>
          <p:cNvCxnSpPr>
            <a:stCxn id="121" idx="0"/>
            <a:endCxn id="123" idx="4"/>
          </p:cNvCxnSpPr>
          <p:nvPr/>
        </p:nvCxnSpPr>
        <p:spPr>
          <a:xfrm flipH="1" flipV="1">
            <a:off x="1521717" y="5537701"/>
            <a:ext cx="952499" cy="524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6E35AD-800C-415E-A4AE-3346BC7ADCDE}"/>
              </a:ext>
            </a:extLst>
          </p:cNvPr>
          <p:cNvCxnSpPr>
            <a:stCxn id="119" idx="0"/>
            <a:endCxn id="124" idx="4"/>
          </p:cNvCxnSpPr>
          <p:nvPr/>
        </p:nvCxnSpPr>
        <p:spPr>
          <a:xfrm flipV="1">
            <a:off x="1239777" y="5537701"/>
            <a:ext cx="899159" cy="524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DDDACB-9AFD-459F-AB86-691458140AD1}"/>
              </a:ext>
            </a:extLst>
          </p:cNvPr>
          <p:cNvCxnSpPr>
            <a:stCxn id="124" idx="4"/>
          </p:cNvCxnSpPr>
          <p:nvPr/>
        </p:nvCxnSpPr>
        <p:spPr>
          <a:xfrm>
            <a:off x="2138936" y="5537701"/>
            <a:ext cx="952499" cy="5208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ED6FD-581A-4E90-B3E5-2D7792E60904}"/>
              </a:ext>
            </a:extLst>
          </p:cNvPr>
          <p:cNvCxnSpPr>
            <a:stCxn id="120" idx="0"/>
            <a:endCxn id="125" idx="4"/>
          </p:cNvCxnSpPr>
          <p:nvPr/>
        </p:nvCxnSpPr>
        <p:spPr>
          <a:xfrm flipV="1">
            <a:off x="1856997" y="5537701"/>
            <a:ext cx="899158" cy="524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53103C-BE9E-40BD-8FEA-42367A587CDE}"/>
              </a:ext>
            </a:extLst>
          </p:cNvPr>
          <p:cNvCxnSpPr>
            <a:cxnSpLocks/>
            <a:stCxn id="123" idx="0"/>
            <a:endCxn id="126" idx="4"/>
          </p:cNvCxnSpPr>
          <p:nvPr/>
        </p:nvCxnSpPr>
        <p:spPr>
          <a:xfrm flipV="1">
            <a:off x="1521717" y="4572501"/>
            <a:ext cx="335280" cy="5796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AABD9E3-380D-427D-9EC7-3DEACEF596FC}"/>
              </a:ext>
            </a:extLst>
          </p:cNvPr>
          <p:cNvCxnSpPr>
            <a:cxnSpLocks/>
            <a:stCxn id="124" idx="0"/>
            <a:endCxn id="127" idx="4"/>
          </p:cNvCxnSpPr>
          <p:nvPr/>
        </p:nvCxnSpPr>
        <p:spPr>
          <a:xfrm flipV="1">
            <a:off x="2138936" y="4572501"/>
            <a:ext cx="335280" cy="5796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7A0DC0-0DD9-48D2-9E58-E5335EE1D99A}"/>
              </a:ext>
            </a:extLst>
          </p:cNvPr>
          <p:cNvCxnSpPr>
            <a:cxnSpLocks/>
            <a:stCxn id="125" idx="0"/>
            <a:endCxn id="127" idx="4"/>
          </p:cNvCxnSpPr>
          <p:nvPr/>
        </p:nvCxnSpPr>
        <p:spPr>
          <a:xfrm flipH="1" flipV="1">
            <a:off x="2474216" y="4572501"/>
            <a:ext cx="281939" cy="5796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DC35EC50-993D-4BA3-9683-1E8B44E8D03D}"/>
              </a:ext>
            </a:extLst>
          </p:cNvPr>
          <p:cNvSpPr/>
          <p:nvPr/>
        </p:nvSpPr>
        <p:spPr>
          <a:xfrm>
            <a:off x="1046994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E796A09-066C-4926-AEFC-9F4E8ED03910}"/>
              </a:ext>
            </a:extLst>
          </p:cNvPr>
          <p:cNvSpPr/>
          <p:nvPr/>
        </p:nvSpPr>
        <p:spPr>
          <a:xfrm>
            <a:off x="1664214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1ED18F5-3493-44BB-B76D-56FC1E84C82D}"/>
              </a:ext>
            </a:extLst>
          </p:cNvPr>
          <p:cNvSpPr/>
          <p:nvPr/>
        </p:nvSpPr>
        <p:spPr>
          <a:xfrm>
            <a:off x="2281433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E5639AD-56C0-436A-9A3C-7A99393C1AD1}"/>
              </a:ext>
            </a:extLst>
          </p:cNvPr>
          <p:cNvSpPr/>
          <p:nvPr/>
        </p:nvSpPr>
        <p:spPr>
          <a:xfrm>
            <a:off x="2898652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2BA726A-0622-42C2-9F0E-2F41902206EA}"/>
              </a:ext>
            </a:extLst>
          </p:cNvPr>
          <p:cNvSpPr/>
          <p:nvPr/>
        </p:nvSpPr>
        <p:spPr>
          <a:xfrm>
            <a:off x="1328934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03ECEEC-28B7-4164-82EF-3E8D35492F37}"/>
              </a:ext>
            </a:extLst>
          </p:cNvPr>
          <p:cNvSpPr/>
          <p:nvPr/>
        </p:nvSpPr>
        <p:spPr>
          <a:xfrm>
            <a:off x="1946153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56611EE-91BD-428C-A580-A52EDE6D0E66}"/>
              </a:ext>
            </a:extLst>
          </p:cNvPr>
          <p:cNvSpPr/>
          <p:nvPr/>
        </p:nvSpPr>
        <p:spPr>
          <a:xfrm>
            <a:off x="2563372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E47794C-B332-40F2-A6A9-CEDE5A97D141}"/>
              </a:ext>
            </a:extLst>
          </p:cNvPr>
          <p:cNvSpPr/>
          <p:nvPr/>
        </p:nvSpPr>
        <p:spPr>
          <a:xfrm>
            <a:off x="1664214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763BAF8-CC09-43BE-B63A-77404584CF92}"/>
              </a:ext>
            </a:extLst>
          </p:cNvPr>
          <p:cNvSpPr/>
          <p:nvPr/>
        </p:nvSpPr>
        <p:spPr>
          <a:xfrm>
            <a:off x="2281433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DDF459-2BFC-43BE-A998-04DE42AA297B}"/>
              </a:ext>
            </a:extLst>
          </p:cNvPr>
          <p:cNvCxnSpPr>
            <a:stCxn id="33" idx="0"/>
            <a:endCxn id="38" idx="4"/>
          </p:cNvCxnSpPr>
          <p:nvPr/>
        </p:nvCxnSpPr>
        <p:spPr>
          <a:xfrm flipV="1">
            <a:off x="5027190" y="5537701"/>
            <a:ext cx="899159" cy="5247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7E8863-3017-4210-AA88-C0091A7BE5CE}"/>
              </a:ext>
            </a:extLst>
          </p:cNvPr>
          <p:cNvCxnSpPr>
            <a:cxnSpLocks/>
            <a:stCxn id="37" idx="4"/>
            <a:endCxn id="35" idx="0"/>
          </p:cNvCxnSpPr>
          <p:nvPr/>
        </p:nvCxnSpPr>
        <p:spPr>
          <a:xfrm>
            <a:off x="5309130" y="5537701"/>
            <a:ext cx="952499" cy="5247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2A89F6-DC12-4130-9343-88B61BE2D443}"/>
              </a:ext>
            </a:extLst>
          </p:cNvPr>
          <p:cNvCxnSpPr>
            <a:stCxn id="38" idx="4"/>
          </p:cNvCxnSpPr>
          <p:nvPr/>
        </p:nvCxnSpPr>
        <p:spPr>
          <a:xfrm>
            <a:off x="5926349" y="5537701"/>
            <a:ext cx="952499" cy="5208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EA4404-7B64-4C89-B3E8-24F8889D8FA0}"/>
              </a:ext>
            </a:extLst>
          </p:cNvPr>
          <p:cNvCxnSpPr>
            <a:stCxn id="34" idx="0"/>
            <a:endCxn id="39" idx="4"/>
          </p:cNvCxnSpPr>
          <p:nvPr/>
        </p:nvCxnSpPr>
        <p:spPr>
          <a:xfrm flipV="1">
            <a:off x="5644410" y="5537701"/>
            <a:ext cx="899158" cy="5247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0A0B7E-601C-4347-BD27-F08C527F2F48}"/>
              </a:ext>
            </a:extLst>
          </p:cNvPr>
          <p:cNvCxnSpPr>
            <a:cxnSpLocks/>
            <a:stCxn id="37" idx="0"/>
            <a:endCxn id="40" idx="4"/>
          </p:cNvCxnSpPr>
          <p:nvPr/>
        </p:nvCxnSpPr>
        <p:spPr>
          <a:xfrm flipV="1">
            <a:off x="5309130" y="4572501"/>
            <a:ext cx="335280" cy="5796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3230B4-6A8A-400A-A7D7-3C07E60AD0EA}"/>
              </a:ext>
            </a:extLst>
          </p:cNvPr>
          <p:cNvCxnSpPr>
            <a:cxnSpLocks/>
            <a:stCxn id="38" idx="0"/>
            <a:endCxn id="41" idx="4"/>
          </p:cNvCxnSpPr>
          <p:nvPr/>
        </p:nvCxnSpPr>
        <p:spPr>
          <a:xfrm flipV="1">
            <a:off x="5926349" y="4572501"/>
            <a:ext cx="335280" cy="5796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6ED71D-A4B5-4462-ACDE-4E64ACF24F33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H="1" flipV="1">
            <a:off x="6261629" y="4572501"/>
            <a:ext cx="281939" cy="5796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411F257-DC29-43B2-BEE2-4C96FEE4C5C8}"/>
              </a:ext>
            </a:extLst>
          </p:cNvPr>
          <p:cNvSpPr/>
          <p:nvPr/>
        </p:nvSpPr>
        <p:spPr>
          <a:xfrm>
            <a:off x="4834407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D39B2A0-01DD-42BE-9BE2-256B4F8432ED}"/>
              </a:ext>
            </a:extLst>
          </p:cNvPr>
          <p:cNvSpPr/>
          <p:nvPr/>
        </p:nvSpPr>
        <p:spPr>
          <a:xfrm>
            <a:off x="5451627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0CCAD9-1842-4DD7-9406-E67DD8881392}"/>
              </a:ext>
            </a:extLst>
          </p:cNvPr>
          <p:cNvSpPr/>
          <p:nvPr/>
        </p:nvSpPr>
        <p:spPr>
          <a:xfrm>
            <a:off x="6068846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ED541A-2049-43F7-9F4E-E7773804A922}"/>
              </a:ext>
            </a:extLst>
          </p:cNvPr>
          <p:cNvSpPr/>
          <p:nvPr/>
        </p:nvSpPr>
        <p:spPr>
          <a:xfrm>
            <a:off x="6686065" y="6062472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C70D17-EE77-4482-9D3D-F61B1F084D1A}"/>
              </a:ext>
            </a:extLst>
          </p:cNvPr>
          <p:cNvSpPr/>
          <p:nvPr/>
        </p:nvSpPr>
        <p:spPr>
          <a:xfrm>
            <a:off x="5116347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FDC3AB-5504-42DF-A2EA-6124D8955F1A}"/>
              </a:ext>
            </a:extLst>
          </p:cNvPr>
          <p:cNvSpPr/>
          <p:nvPr/>
        </p:nvSpPr>
        <p:spPr>
          <a:xfrm>
            <a:off x="5733566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997712-6038-4D5A-BCB9-2ADB964D3AE0}"/>
              </a:ext>
            </a:extLst>
          </p:cNvPr>
          <p:cNvSpPr/>
          <p:nvPr/>
        </p:nvSpPr>
        <p:spPr>
          <a:xfrm>
            <a:off x="6350785" y="51521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6ACD81-ADE5-486A-BC17-47B3E953E66F}"/>
              </a:ext>
            </a:extLst>
          </p:cNvPr>
          <p:cNvSpPr/>
          <p:nvPr/>
        </p:nvSpPr>
        <p:spPr>
          <a:xfrm>
            <a:off x="5451627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5193A1-CDA2-4D8D-BBBB-65C2AA5D746E}"/>
              </a:ext>
            </a:extLst>
          </p:cNvPr>
          <p:cNvSpPr/>
          <p:nvPr/>
        </p:nvSpPr>
        <p:spPr>
          <a:xfrm>
            <a:off x="6068846" y="4186936"/>
            <a:ext cx="385565" cy="385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4A960D1-B54F-42FB-9882-23C55E00C8BD}"/>
              </a:ext>
            </a:extLst>
          </p:cNvPr>
          <p:cNvSpPr/>
          <p:nvPr/>
        </p:nvSpPr>
        <p:spPr>
          <a:xfrm>
            <a:off x="3426715" y="5152136"/>
            <a:ext cx="1264920" cy="3855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25C3FA-469B-4CBE-9C66-905D10F4AC19}"/>
              </a:ext>
            </a:extLst>
          </p:cNvPr>
          <p:cNvSpPr/>
          <p:nvPr/>
        </p:nvSpPr>
        <p:spPr>
          <a:xfrm rot="7665962">
            <a:off x="3209160" y="4642962"/>
            <a:ext cx="397613" cy="3855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6B9459-0277-4471-944B-0E9A30ACA323}"/>
              </a:ext>
            </a:extLst>
          </p:cNvPr>
          <p:cNvSpPr/>
          <p:nvPr/>
        </p:nvSpPr>
        <p:spPr>
          <a:xfrm>
            <a:off x="3407966" y="4251665"/>
            <a:ext cx="1364226" cy="641672"/>
          </a:xfrm>
          <a:custGeom>
            <a:avLst/>
            <a:gdLst>
              <a:gd name="connsiteX0" fmla="*/ 1364226 w 1364226"/>
              <a:gd name="connsiteY0" fmla="*/ 641672 h 641672"/>
              <a:gd name="connsiteX1" fmla="*/ 700549 w 1364226"/>
              <a:gd name="connsiteY1" fmla="*/ 117 h 641672"/>
              <a:gd name="connsiteX2" fmla="*/ 0 w 1364226"/>
              <a:gd name="connsiteY2" fmla="*/ 590052 h 64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226" h="641672">
                <a:moveTo>
                  <a:pt x="1364226" y="641672"/>
                </a:moveTo>
                <a:cubicBezTo>
                  <a:pt x="1146073" y="325196"/>
                  <a:pt x="927920" y="8720"/>
                  <a:pt x="700549" y="117"/>
                </a:cubicBezTo>
                <a:cubicBezTo>
                  <a:pt x="473178" y="-8486"/>
                  <a:pt x="79887" y="456088"/>
                  <a:pt x="0" y="590052"/>
                </a:cubicBezTo>
              </a:path>
            </a:pathLst>
          </a:custGeom>
          <a:noFill/>
          <a:ln w="206375">
            <a:solidFill>
              <a:schemeClr val="tx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B62D4D-3659-46E8-976A-E6EFEA96D66E}"/>
              </a:ext>
            </a:extLst>
          </p:cNvPr>
          <p:cNvSpPr txBox="1">
            <a:spLocks/>
          </p:cNvSpPr>
          <p:nvPr/>
        </p:nvSpPr>
        <p:spPr>
          <a:xfrm>
            <a:off x="497704" y="6349023"/>
            <a:ext cx="3282462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C0000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at Initialization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7F4AC-87F6-498E-A558-F55BD4158ABA}"/>
              </a:ext>
            </a:extLst>
          </p:cNvPr>
          <p:cNvSpPr txBox="1">
            <a:spLocks/>
          </p:cNvSpPr>
          <p:nvPr/>
        </p:nvSpPr>
        <p:spPr>
          <a:xfrm>
            <a:off x="4422863" y="6349023"/>
            <a:ext cx="300697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Pruned then Trained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9D77FF-AFE6-4643-8271-4C02DF0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236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Efficient ML and Ideas in ML Frameworks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Tianqi 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9F4C-78BA-264A-B1A3-764E189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0F4B520-8EE3-42F6-9A33-24CAA68DD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221413"/>
            <a:ext cx="11901488" cy="488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300-100-10 for MNIST	fully-connected	300K parameters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F8236-9A89-40EA-98CD-EEF9C16C4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8" y="1742868"/>
            <a:ext cx="8200661" cy="4276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157E9D-6D4A-470F-BB56-1F2F903F53EE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DAE07-44BC-46BB-BEF3-BADF015D9E72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069E2-9198-41D6-B596-5468DE28E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18" b="79566"/>
          <a:stretch/>
        </p:blipFill>
        <p:spPr>
          <a:xfrm>
            <a:off x="9198268" y="2329986"/>
            <a:ext cx="769300" cy="42884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F274681-794F-42AC-9066-74DE0D7EDAFB}"/>
              </a:ext>
            </a:extLst>
          </p:cNvPr>
          <p:cNvSpPr txBox="1">
            <a:spLocks/>
          </p:cNvSpPr>
          <p:nvPr/>
        </p:nvSpPr>
        <p:spPr>
          <a:xfrm>
            <a:off x="9856174" y="2329986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100%  Remaining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66D92-4ED4-7B46-8CDD-A38DD8D7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30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476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0F4B520-8EE3-42F6-9A33-24CAA68DD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221413"/>
            <a:ext cx="11901488" cy="488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300-100-10 for MNIST	fully-connected	300K parameters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3BCAF-7550-4E7D-A595-03E7DF29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8" y="1742868"/>
            <a:ext cx="8200661" cy="427635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F735ED2-CEDE-415E-87C6-8AAF39503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1742867"/>
            <a:ext cx="8200661" cy="4276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571F8-D8E0-4D54-8E98-1A53804DA4FB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83992-3662-4B22-BFBF-5B16305DA693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A6481-F1E5-435C-8776-F35EA5E0F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018" b="59084"/>
          <a:stretch/>
        </p:blipFill>
        <p:spPr>
          <a:xfrm>
            <a:off x="9198268" y="2329986"/>
            <a:ext cx="769300" cy="85869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45BD53-9582-490E-B647-A1DC5F785D23}"/>
              </a:ext>
            </a:extLst>
          </p:cNvPr>
          <p:cNvSpPr txBox="1">
            <a:spLocks/>
          </p:cNvSpPr>
          <p:nvPr/>
        </p:nvSpPr>
        <p:spPr>
          <a:xfrm>
            <a:off x="9856174" y="2329986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100%  Remaining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9DB413-0081-4986-9870-7C93D4A49E38}"/>
              </a:ext>
            </a:extLst>
          </p:cNvPr>
          <p:cNvSpPr txBox="1">
            <a:spLocks/>
          </p:cNvSpPr>
          <p:nvPr/>
        </p:nvSpPr>
        <p:spPr>
          <a:xfrm>
            <a:off x="9856174" y="2785963"/>
            <a:ext cx="2708032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51.3% Remaining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8D07F-93E7-6C47-BEEE-FDCE0B6F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31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709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0F4B520-8EE3-42F6-9A33-24CAA68DD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221413"/>
            <a:ext cx="11901488" cy="488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300-100-10 for MNIST	fully-connected	300K parameters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3BCAF-7550-4E7D-A595-03E7DF29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8" y="1742868"/>
            <a:ext cx="8200661" cy="427635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F735ED2-CEDE-415E-87C6-8AAF39503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1742867"/>
            <a:ext cx="8200661" cy="427635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BF45B5B-91E5-46B5-A2E6-311071EA2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6" y="1742867"/>
            <a:ext cx="8200661" cy="4276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594BB-6354-4808-A4BD-3DC3962B1B78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A1755-E3BD-4EAD-8E6A-F90D81711A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18" b="40291"/>
          <a:stretch/>
        </p:blipFill>
        <p:spPr>
          <a:xfrm>
            <a:off x="9198268" y="2329987"/>
            <a:ext cx="769300" cy="125310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B55C46A-9EB4-4A91-B777-A9056ED8B250}"/>
              </a:ext>
            </a:extLst>
          </p:cNvPr>
          <p:cNvSpPr txBox="1">
            <a:spLocks/>
          </p:cNvSpPr>
          <p:nvPr/>
        </p:nvSpPr>
        <p:spPr>
          <a:xfrm>
            <a:off x="9856171" y="3184525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21.1% Remaining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5F2917F-EFBB-4640-BB22-25A5848D8431}"/>
              </a:ext>
            </a:extLst>
          </p:cNvPr>
          <p:cNvSpPr txBox="1">
            <a:spLocks/>
          </p:cNvSpPr>
          <p:nvPr/>
        </p:nvSpPr>
        <p:spPr>
          <a:xfrm>
            <a:off x="9856174" y="2329986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100%  Remaining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179E6CE-FCDB-416F-B34E-F51AFBB89A18}"/>
              </a:ext>
            </a:extLst>
          </p:cNvPr>
          <p:cNvSpPr txBox="1">
            <a:spLocks/>
          </p:cNvSpPr>
          <p:nvPr/>
        </p:nvSpPr>
        <p:spPr>
          <a:xfrm>
            <a:off x="9856174" y="2785963"/>
            <a:ext cx="2708032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51.3% Remaining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75D08-9795-654B-A648-819D28CF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704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0F4B520-8EE3-42F6-9A33-24CAA68DD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221413"/>
            <a:ext cx="11901488" cy="488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300-100-10 for MNIST	fully-connected	300K parameters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3BCAF-7550-4E7D-A595-03E7DF29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8" y="1742868"/>
            <a:ext cx="8200661" cy="427635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F735ED2-CEDE-415E-87C6-8AAF39503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1742867"/>
            <a:ext cx="8200661" cy="427635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BF45B5B-91E5-46B5-A2E6-311071EA2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6" y="1742867"/>
            <a:ext cx="8200661" cy="427635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7959F3C-DA62-41EA-A8EA-5A1BED64F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5" y="1742866"/>
            <a:ext cx="8200661" cy="4276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D13DCA-37C3-49E6-B8CD-6CC96360F036}"/>
              </a:ext>
            </a:extLst>
          </p:cNvPr>
          <p:cNvSpPr/>
          <p:nvPr/>
        </p:nvSpPr>
        <p:spPr>
          <a:xfrm>
            <a:off x="10921996" y="2389239"/>
            <a:ext cx="279404" cy="309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2BDA2-331A-4FF0-BD2D-BA638A6418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18" b="21071"/>
          <a:stretch/>
        </p:blipFill>
        <p:spPr>
          <a:xfrm>
            <a:off x="9198268" y="2329986"/>
            <a:ext cx="769300" cy="165646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C406E9F-2D8B-4C63-B0AC-D1E3A75FCE20}"/>
              </a:ext>
            </a:extLst>
          </p:cNvPr>
          <p:cNvSpPr txBox="1">
            <a:spLocks/>
          </p:cNvSpPr>
          <p:nvPr/>
        </p:nvSpPr>
        <p:spPr>
          <a:xfrm>
            <a:off x="9856171" y="3184525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21.1% Remaining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C41EEB-B6C6-4DC8-A644-1D8BDF3FBED2}"/>
              </a:ext>
            </a:extLst>
          </p:cNvPr>
          <p:cNvSpPr txBox="1">
            <a:spLocks/>
          </p:cNvSpPr>
          <p:nvPr/>
        </p:nvSpPr>
        <p:spPr>
          <a:xfrm>
            <a:off x="9856171" y="3604819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3.6%   Remaining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BD5B183-5AF1-4AB4-8159-AEBD1E71F803}"/>
              </a:ext>
            </a:extLst>
          </p:cNvPr>
          <p:cNvSpPr txBox="1">
            <a:spLocks/>
          </p:cNvSpPr>
          <p:nvPr/>
        </p:nvSpPr>
        <p:spPr>
          <a:xfrm>
            <a:off x="9856174" y="2329986"/>
            <a:ext cx="241104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100%  Remaining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5797F9-76B5-4704-8B9A-358A2C0CC5D2}"/>
              </a:ext>
            </a:extLst>
          </p:cNvPr>
          <p:cNvSpPr txBox="1">
            <a:spLocks/>
          </p:cNvSpPr>
          <p:nvPr/>
        </p:nvSpPr>
        <p:spPr>
          <a:xfrm>
            <a:off x="9856174" y="2785963"/>
            <a:ext cx="2708032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51.3% Remaining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F4415B-63BA-5D4C-BB6C-1A6A7E9A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654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69F6A5-BFCD-4DE3-9DC2-88C2FD7CBE00}"/>
              </a:ext>
            </a:extLst>
          </p:cNvPr>
          <p:cNvCxnSpPr>
            <a:cxnSpLocks/>
          </p:cNvCxnSpPr>
          <p:nvPr/>
        </p:nvCxnSpPr>
        <p:spPr>
          <a:xfrm>
            <a:off x="3729235" y="2828052"/>
            <a:ext cx="4232031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7586FAC-5E4C-4492-9560-EE0D2D190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26" y="2182669"/>
            <a:ext cx="5117602" cy="39243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" y="0"/>
            <a:ext cx="10801350" cy="1325563"/>
          </a:xfrm>
        </p:spPr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0F4B520-8EE3-42F6-9A33-24CAA68DD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221413"/>
            <a:ext cx="11901488" cy="488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  <a:r>
              <a:rPr lang="en-US" sz="25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300-100-10 for MNIST	fully-connected	300K parameters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DBE14-8D08-7D44-B052-D1F80635D708}"/>
              </a:ext>
            </a:extLst>
          </p:cNvPr>
          <p:cNvGrpSpPr/>
          <p:nvPr/>
        </p:nvGrpSpPr>
        <p:grpSpPr>
          <a:xfrm>
            <a:off x="2746222" y="1721461"/>
            <a:ext cx="5544009" cy="403990"/>
            <a:chOff x="2022652" y="1741354"/>
            <a:chExt cx="5544009" cy="4039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C9AF3D2-4B94-4951-9504-D086230AA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86" r="31947"/>
            <a:stretch/>
          </p:blipFill>
          <p:spPr>
            <a:xfrm>
              <a:off x="2022652" y="1748948"/>
              <a:ext cx="5544009" cy="381155"/>
            </a:xfrm>
            <a:prstGeom prst="rect">
              <a:avLst/>
            </a:prstGeom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731DCEC-7040-40DA-AE2B-C0D67791A256}"/>
                </a:ext>
              </a:extLst>
            </p:cNvPr>
            <p:cNvSpPr txBox="1">
              <a:spLocks/>
            </p:cNvSpPr>
            <p:nvPr/>
          </p:nvSpPr>
          <p:spPr>
            <a:xfrm>
              <a:off x="2814831" y="1741354"/>
              <a:ext cx="1810509" cy="40399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original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init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F7BD59-AEC4-D449-AAF5-3F3DD442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15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0501-15BD-AF4B-A556-09C652B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4A02-7AF5-E446-BC2B-520A2621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218414"/>
            <a:ext cx="10801349" cy="46755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Subnetworks are found retroactively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Exploiting pruning for better performance requires software and hardware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Small, vision networks and tasks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work for larger models and more complicated datasets</a:t>
            </a:r>
          </a:p>
          <a:p>
            <a:pPr marL="0" indent="0">
              <a:buNone/>
            </a:pPr>
            <a:r>
              <a:rPr lang="en-US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Stay Tuned for the PC Meeting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320D7B-74ED-0045-80E5-2C800640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2" y="3941199"/>
            <a:ext cx="5470269" cy="25694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64F4-4835-D446-B750-1F71FFF3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35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45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Sneak Peak of Results For More Complex Models/Datasets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158C563-42EC-44FE-BC0B-3990A3B55585}"/>
              </a:ext>
            </a:extLst>
          </p:cNvPr>
          <p:cNvSpPr txBox="1">
            <a:spLocks/>
          </p:cNvSpPr>
          <p:nvPr/>
        </p:nvSpPr>
        <p:spPr>
          <a:xfrm>
            <a:off x="7698658" y="1951183"/>
            <a:ext cx="2802194" cy="95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 Fails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48262-C0F1-4B50-947B-5B4A5CC647CF}"/>
              </a:ext>
            </a:extLst>
          </p:cNvPr>
          <p:cNvSpPr txBox="1">
            <a:spLocks/>
          </p:cNvSpPr>
          <p:nvPr/>
        </p:nvSpPr>
        <p:spPr>
          <a:xfrm>
            <a:off x="1046996" y="1951183"/>
            <a:ext cx="3731482" cy="102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 Succeeds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EBD947-F1CE-41E4-BAF9-ABE59355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388F4-7CC3-4C56-9F15-7535D036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1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0329A0-2A17-4A31-BCAB-20FE07FD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6" y="2670048"/>
            <a:ext cx="1715404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F8CA7851-8B8A-47BE-9C26-D3B84598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64" y="2670048"/>
            <a:ext cx="1726812" cy="176479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004C032-AC32-4370-B576-83B312F5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344" y="2670048"/>
            <a:ext cx="1717973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CCC4067-AFB8-43F0-B45A-8B893557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93" y="2670048"/>
            <a:ext cx="1722903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160F4C-7265-48E2-909C-4B4BD495A91E}"/>
              </a:ext>
            </a:extLst>
          </p:cNvPr>
          <p:cNvSpPr txBox="1">
            <a:spLocks/>
          </p:cNvSpPr>
          <p:nvPr/>
        </p:nvSpPr>
        <p:spPr>
          <a:xfrm>
            <a:off x="0" y="5983898"/>
            <a:ext cx="1219200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 1K out of 62K = 1.6% into training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A62A8-7D3D-4CD5-B2CD-75BE9D448D69}"/>
              </a:ext>
            </a:extLst>
          </p:cNvPr>
          <p:cNvSpPr/>
          <p:nvPr/>
        </p:nvSpPr>
        <p:spPr>
          <a:xfrm>
            <a:off x="1485900" y="2240756"/>
            <a:ext cx="3563626" cy="3657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26EDE9-86B7-4257-A6BB-5270F17B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72" y="2263942"/>
            <a:ext cx="3555754" cy="363396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76A56F-1727-45A3-BE59-0FD4188E0B5E}"/>
              </a:ext>
            </a:extLst>
          </p:cNvPr>
          <p:cNvCxnSpPr>
            <a:cxnSpLocks/>
          </p:cNvCxnSpPr>
          <p:nvPr/>
        </p:nvCxnSpPr>
        <p:spPr>
          <a:xfrm flipH="1" flipV="1">
            <a:off x="5082996" y="2240756"/>
            <a:ext cx="1150752" cy="4292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C3A4E7-0738-4FEE-8489-1E27E485D295}"/>
              </a:ext>
            </a:extLst>
          </p:cNvPr>
          <p:cNvCxnSpPr>
            <a:cxnSpLocks/>
          </p:cNvCxnSpPr>
          <p:nvPr/>
        </p:nvCxnSpPr>
        <p:spPr>
          <a:xfrm flipH="1">
            <a:off x="5082996" y="4466463"/>
            <a:ext cx="1150752" cy="1431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1D0B3-455F-4389-A627-C37C525ADBE2}"/>
              </a:ext>
            </a:extLst>
          </p:cNvPr>
          <p:cNvCxnSpPr>
            <a:cxnSpLocks/>
          </p:cNvCxnSpPr>
          <p:nvPr/>
        </p:nvCxnSpPr>
        <p:spPr>
          <a:xfrm>
            <a:off x="3998302" y="4145299"/>
            <a:ext cx="0" cy="6330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30333-1453-694E-BE39-B27F58AF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36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0338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Sneak Peak of Results For More Complex Models/Datasets</a:t>
            </a:r>
            <a:endParaRPr lang="en-US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158C563-42EC-44FE-BC0B-3990A3B55585}"/>
              </a:ext>
            </a:extLst>
          </p:cNvPr>
          <p:cNvSpPr txBox="1">
            <a:spLocks/>
          </p:cNvSpPr>
          <p:nvPr/>
        </p:nvSpPr>
        <p:spPr>
          <a:xfrm>
            <a:off x="7698658" y="1951183"/>
            <a:ext cx="2802194" cy="95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 Fails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48262-C0F1-4B50-947B-5B4A5CC647CF}"/>
              </a:ext>
            </a:extLst>
          </p:cNvPr>
          <p:cNvSpPr txBox="1">
            <a:spLocks/>
          </p:cNvSpPr>
          <p:nvPr/>
        </p:nvSpPr>
        <p:spPr>
          <a:xfrm>
            <a:off x="1046996" y="1951183"/>
            <a:ext cx="3731482" cy="102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 Succeeds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EBD947-F1CE-41E4-BAF9-ABE59355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388F4-7CC3-4C56-9F15-7535D036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1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0329A0-2A17-4A31-BCAB-20FE07FD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6" y="2670048"/>
            <a:ext cx="1715404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F8CA7851-8B8A-47BE-9C26-D3B84598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64" y="2670048"/>
            <a:ext cx="1726812" cy="176479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004C032-AC32-4370-B576-83B312F5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344" y="2670048"/>
            <a:ext cx="1717973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CCC4067-AFB8-43F0-B45A-8B893557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93" y="2670048"/>
            <a:ext cx="1722903" cy="175564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9036CAA-D90E-45C7-BE4C-5CA3C0EC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67ACB4-570A-47BB-8AA0-680DE64E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1" y="2670048"/>
            <a:ext cx="1717865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D202F4C-C713-4070-8180-3D833CF3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6" y="2670048"/>
            <a:ext cx="1715404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3161F9-49C9-4EE2-9891-A793BC5CC5C0}"/>
              </a:ext>
            </a:extLst>
          </p:cNvPr>
          <p:cNvSpPr/>
          <p:nvPr/>
        </p:nvSpPr>
        <p:spPr>
          <a:xfrm>
            <a:off x="1485900" y="2240756"/>
            <a:ext cx="3563626" cy="3657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2BEA0CF-3B35-4746-8948-5781168B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3772" y="2266946"/>
            <a:ext cx="3555754" cy="362795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16AFFC-1106-4252-9CC5-B7EEE0AAD955}"/>
              </a:ext>
            </a:extLst>
          </p:cNvPr>
          <p:cNvCxnSpPr>
            <a:cxnSpLocks/>
          </p:cNvCxnSpPr>
          <p:nvPr/>
        </p:nvCxnSpPr>
        <p:spPr>
          <a:xfrm flipH="1" flipV="1">
            <a:off x="5082996" y="2240756"/>
            <a:ext cx="2853997" cy="4292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C50536-2593-44C9-9B01-FC3C2F037D0B}"/>
              </a:ext>
            </a:extLst>
          </p:cNvPr>
          <p:cNvCxnSpPr>
            <a:cxnSpLocks/>
          </p:cNvCxnSpPr>
          <p:nvPr/>
        </p:nvCxnSpPr>
        <p:spPr>
          <a:xfrm flipH="1">
            <a:off x="5082996" y="4434840"/>
            <a:ext cx="2853997" cy="14630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72A775-EBC5-44F5-86EB-35E9CD605C89}"/>
              </a:ext>
            </a:extLst>
          </p:cNvPr>
          <p:cNvCxnSpPr>
            <a:cxnSpLocks/>
          </p:cNvCxnSpPr>
          <p:nvPr/>
        </p:nvCxnSpPr>
        <p:spPr>
          <a:xfrm>
            <a:off x="3683977" y="4202449"/>
            <a:ext cx="0" cy="6330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50C2A53-E05F-4C5C-A433-5F475323C160}"/>
              </a:ext>
            </a:extLst>
          </p:cNvPr>
          <p:cNvSpPr txBox="1">
            <a:spLocks/>
          </p:cNvSpPr>
          <p:nvPr/>
        </p:nvSpPr>
        <p:spPr>
          <a:xfrm>
            <a:off x="0" y="5983898"/>
            <a:ext cx="12192000" cy="508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Epoch 5 out of 90 = 5.5% into training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6E1F-DAD2-4B49-89A5-3C945812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033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FA9C323-3F13-4E82-A99F-251DC6C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Level Findings in the literature on this topic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B8A6F-3C40-48BF-8226-E1165A3EE5CF}"/>
              </a:ext>
            </a:extLst>
          </p:cNvPr>
          <p:cNvSpPr txBox="1">
            <a:spLocks/>
          </p:cNvSpPr>
          <p:nvPr/>
        </p:nvSpPr>
        <p:spPr>
          <a:xfrm>
            <a:off x="478036" y="1501458"/>
            <a:ext cx="11413020" cy="4876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 subnetworks reach full accuracy:</a:t>
            </a:r>
          </a:p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small networks, this occurs at initialization.</a:t>
            </a:r>
          </a:p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large networks, this occurs early in training.</a:t>
            </a:r>
          </a:p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(we will see the details during the PC meeting).</a:t>
            </a:r>
          </a:p>
          <a:p>
            <a:pPr algn="l"/>
            <a:endParaRPr lang="en-US" sz="4000" dirty="0">
              <a:latin typeface="Bahnschrift Semi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this alone does not help us improve the speed up training. However, this is an active area of research, and if we could find the lottery hypothesis ticket in a more efficient manner, then this could significantly improve training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DE806-3EAB-C840-B3E3-A2A979B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779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6D2A-003A-6447-8609-956834CE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Limitation: Structured vs Unstructured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2069-6399-9E49-AB41-8295E5176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468785"/>
            <a:ext cx="9963998" cy="471209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Another Limitation</a:t>
            </a:r>
          </a:p>
          <a:p>
            <a:pPr marL="14287" indent="0">
              <a:buNone/>
            </a:pPr>
            <a:r>
              <a:rPr lang="en-US" b="1" dirty="0"/>
              <a:t>Unstructured Sparsity:</a:t>
            </a:r>
          </a:p>
          <a:p>
            <a:r>
              <a:rPr lang="en-US" dirty="0">
                <a:solidFill>
                  <a:srgbClr val="00B050"/>
                </a:solidFill>
              </a:rPr>
              <a:t>Enables significantly higher levels of sparsity (~5%)</a:t>
            </a:r>
          </a:p>
          <a:p>
            <a:r>
              <a:rPr lang="en-US" dirty="0">
                <a:solidFill>
                  <a:srgbClr val="FF0000"/>
                </a:solidFill>
              </a:rPr>
              <a:t>Harder to accelerate in HW</a:t>
            </a:r>
          </a:p>
          <a:p>
            <a:pPr marL="14287" indent="0">
              <a:buNone/>
            </a:pPr>
            <a:r>
              <a:rPr lang="en-US" b="1" dirty="0"/>
              <a:t>Structured Sparsity:</a:t>
            </a:r>
          </a:p>
          <a:p>
            <a:r>
              <a:rPr lang="en-US" dirty="0">
                <a:solidFill>
                  <a:srgbClr val="00B050"/>
                </a:solidFill>
              </a:rPr>
              <a:t>Easier to accelerate in HW</a:t>
            </a:r>
          </a:p>
          <a:p>
            <a:r>
              <a:rPr lang="en-US" dirty="0">
                <a:solidFill>
                  <a:srgbClr val="FF0000"/>
                </a:solidFill>
              </a:rPr>
              <a:t>Does not allow as much sparsity (~60%)</a:t>
            </a:r>
          </a:p>
          <a:p>
            <a:pPr marL="14287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E6694-496E-8240-A6F9-BA51E2FBC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2" r="76551" b="17939"/>
          <a:stretch/>
        </p:blipFill>
        <p:spPr>
          <a:xfrm>
            <a:off x="10301145" y="1193796"/>
            <a:ext cx="1477804" cy="195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7822A-4871-1946-82A1-EAAC266A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90" t="13650" r="25760" b="18041"/>
          <a:stretch/>
        </p:blipFill>
        <p:spPr>
          <a:xfrm>
            <a:off x="10360975" y="3864459"/>
            <a:ext cx="1358144" cy="1953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4B7CE-F45D-BD4F-96E7-ECB1F256281A}"/>
              </a:ext>
            </a:extLst>
          </p:cNvPr>
          <p:cNvSpPr txBox="1"/>
          <p:nvPr/>
        </p:nvSpPr>
        <p:spPr>
          <a:xfrm>
            <a:off x="10081550" y="3218128"/>
            <a:ext cx="179837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Unstructured </a:t>
            </a:r>
          </a:p>
          <a:p>
            <a:pPr algn="ctr"/>
            <a:r>
              <a:rPr lang="en-US" sz="1800" b="1" dirty="0"/>
              <a:t>Sparsity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FB740-B579-D34B-B85B-B8A079389840}"/>
              </a:ext>
            </a:extLst>
          </p:cNvPr>
          <p:cNvSpPr txBox="1"/>
          <p:nvPr/>
        </p:nvSpPr>
        <p:spPr>
          <a:xfrm>
            <a:off x="10367116" y="5888790"/>
            <a:ext cx="151280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Structured </a:t>
            </a:r>
          </a:p>
          <a:p>
            <a:pPr algn="ctr"/>
            <a:r>
              <a:rPr lang="en-US" sz="1800" b="1" dirty="0"/>
              <a:t>Sparsity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A892E3-8C97-3E4B-AE80-5E091D97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885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Get a good understanding of Pruning: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Methods for pruning applied to Inference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Pruning for efficient Training (Lottery Hypothesis Ticket)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Learn About Quantization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Integer-only Quantization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Mixed Precision Quantization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Important Ideas in ML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B507-6272-CE4C-B78C-BD0094BB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3981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7B58-2111-384C-9045-501C5D45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9677-59C3-BB4B-8534-2BD6DAFB0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only talked about weight sparsity, but there is a large body of work on activation sparsity, token pruning, training free pruning, …</a:t>
            </a:r>
          </a:p>
          <a:p>
            <a:r>
              <a:rPr lang="en-US" dirty="0"/>
              <a:t>If you are interested to learn more about pruning:</a:t>
            </a:r>
          </a:p>
          <a:p>
            <a:r>
              <a:rPr lang="en-US" dirty="0">
                <a:hlinkClick r:id="rId2"/>
              </a:rPr>
              <a:t>Sparsity in Deep Learning: Pruning and growth for efficient inference and training in neural networks </a:t>
            </a:r>
            <a:endParaRPr lang="en-US" dirty="0"/>
          </a:p>
          <a:p>
            <a:r>
              <a:rPr lang="en-US" dirty="0">
                <a:hlinkClick r:id="rId3"/>
              </a:rPr>
              <a:t>The state of sparsity in deep neural networks</a:t>
            </a:r>
            <a:endParaRPr lang="en-US" dirty="0"/>
          </a:p>
          <a:p>
            <a:r>
              <a:rPr lang="en-US" dirty="0">
                <a:hlinkClick r:id="rId4"/>
              </a:rPr>
              <a:t>What is the State of Neural Network Pruning?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B2DCE-CD47-A347-AC0F-BB7A3092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40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4133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ML with Quantization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89DBA-F4C3-634A-A18D-5B041F4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uFillTx/>
              </a:rPr>
              <a:pPr/>
              <a:t>41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34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F11E-D93C-1144-BB45-014958D4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buClrTx/>
            </a:pPr>
            <a:r>
              <a:rPr lang="en-US" kern="1200" dirty="0"/>
              <a:t>Quantization Enables Fewer Memory Accesses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31CE3C6-EB05-A14D-AC85-58A1AC69E691}"/>
              </a:ext>
            </a:extLst>
          </p:cNvPr>
          <p:cNvSpPr txBox="1">
            <a:spLocks/>
          </p:cNvSpPr>
          <p:nvPr/>
        </p:nvSpPr>
        <p:spPr>
          <a:xfrm>
            <a:off x="307521" y="1343817"/>
            <a:ext cx="10972800" cy="11129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/>
              <a:t>Memory accesses are the principal cost in both latency and energy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/>
              <a:t>Lower precision weights in DNN mean each memory access brings more data values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/>
              <a:t>More data values few accesses overall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CB25FA-FD62-1741-BC77-11DD7A03CE47}"/>
              </a:ext>
            </a:extLst>
          </p:cNvPr>
          <p:cNvSpPr/>
          <p:nvPr/>
        </p:nvSpPr>
        <p:spPr>
          <a:xfrm>
            <a:off x="72799" y="6439636"/>
            <a:ext cx="2021213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/>
              <a:t>Image Credit: </a:t>
            </a:r>
            <a:r>
              <a:rPr lang="en-US" sz="1000" dirty="0" err="1"/>
              <a:t>Sdxcentral</a:t>
            </a:r>
            <a:r>
              <a:rPr lang="en-US" sz="1000" dirty="0"/>
              <a:t>, </a:t>
            </a:r>
            <a:r>
              <a:rPr lang="en-US" sz="1000" dirty="0" err="1"/>
              <a:t>nvidia</a:t>
            </a:r>
            <a:endParaRPr lang="en-US" sz="1000" dirty="0"/>
          </a:p>
          <a:p>
            <a:pPr lvl="0">
              <a:defRPr/>
            </a:pPr>
            <a:r>
              <a:rPr lang="en-US" sz="1000" dirty="0"/>
              <a:t>Table credit: Mark Horowitz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BF3F78-6E4E-4B4E-B4F0-CAF6908E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0392"/>
            <a:ext cx="5218250" cy="4190674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43C27E-AC44-164E-A851-F430A5F2ABFE}"/>
              </a:ext>
            </a:extLst>
          </p:cNvPr>
          <p:cNvSpPr/>
          <p:nvPr/>
        </p:nvSpPr>
        <p:spPr>
          <a:xfrm>
            <a:off x="8499236" y="2949711"/>
            <a:ext cx="668216" cy="26578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F78695-4663-F74D-810E-E0C8B717E5A8}"/>
              </a:ext>
            </a:extLst>
          </p:cNvPr>
          <p:cNvSpPr/>
          <p:nvPr/>
        </p:nvSpPr>
        <p:spPr>
          <a:xfrm>
            <a:off x="8499236" y="5966572"/>
            <a:ext cx="668216" cy="2657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CEAC5A-AC77-DC4C-ADCA-A09EB9AF8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99" y="2657875"/>
            <a:ext cx="5837742" cy="33899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ADD002-2489-6144-9B47-5A7F65002A7E}"/>
              </a:ext>
            </a:extLst>
          </p:cNvPr>
          <p:cNvSpPr/>
          <p:nvPr/>
        </p:nvSpPr>
        <p:spPr>
          <a:xfrm>
            <a:off x="3024548" y="2441532"/>
            <a:ext cx="2769373" cy="360633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96EF3-A6C6-A74A-8735-29085026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20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3CC9-6788-3941-8154-FF687A20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723A7D4-E4D5-CA45-BD7E-641DB6E99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Uniform quantization </a:t>
            </a:r>
            <a:r>
              <a:rPr lang="en-US" dirty="0"/>
              <a:t>is a linear mapping from floating point values to quantized integer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A33F6-A7D5-1E41-99CA-DAA41048207D}"/>
              </a:ext>
            </a:extLst>
          </p:cNvPr>
          <p:cNvSpPr txBox="1"/>
          <p:nvPr/>
        </p:nvSpPr>
        <p:spPr>
          <a:xfrm>
            <a:off x="1714267" y="2393162"/>
            <a:ext cx="321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Floating Point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9BD2C0-F28D-5E43-9461-F3C7D3A74B77}"/>
              </a:ext>
            </a:extLst>
          </p:cNvPr>
          <p:cNvSpPr txBox="1"/>
          <p:nvPr/>
        </p:nvSpPr>
        <p:spPr>
          <a:xfrm>
            <a:off x="1541839" y="5600962"/>
            <a:ext cx="3556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8-bit Quantized Values</a:t>
            </a:r>
          </a:p>
        </p:txBody>
      </p:sp>
      <p:graphicFrame>
        <p:nvGraphicFramePr>
          <p:cNvPr id="137" name="Table 137">
            <a:extLst>
              <a:ext uri="{FF2B5EF4-FFF2-40B4-BE49-F238E27FC236}">
                <a16:creationId xmlns:a16="http://schemas.microsoft.com/office/drawing/2014/main" id="{B9521DBC-31E3-3D46-AD1E-358B6D8851BD}"/>
              </a:ext>
            </a:extLst>
          </p:cNvPr>
          <p:cNvGraphicFramePr>
            <a:graphicFrameLocks noGrp="1"/>
          </p:cNvGraphicFramePr>
          <p:nvPr/>
        </p:nvGraphicFramePr>
        <p:xfrm>
          <a:off x="1161205" y="5179036"/>
          <a:ext cx="428662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657">
                  <a:extLst>
                    <a:ext uri="{9D8B030D-6E8A-4147-A177-3AD203B41FA5}">
                      <a16:colId xmlns:a16="http://schemas.microsoft.com/office/drawing/2014/main" val="383442990"/>
                    </a:ext>
                  </a:extLst>
                </a:gridCol>
                <a:gridCol w="1071657">
                  <a:extLst>
                    <a:ext uri="{9D8B030D-6E8A-4147-A177-3AD203B41FA5}">
                      <a16:colId xmlns:a16="http://schemas.microsoft.com/office/drawing/2014/main" val="1733554257"/>
                    </a:ext>
                  </a:extLst>
                </a:gridCol>
                <a:gridCol w="1071657">
                  <a:extLst>
                    <a:ext uri="{9D8B030D-6E8A-4147-A177-3AD203B41FA5}">
                      <a16:colId xmlns:a16="http://schemas.microsoft.com/office/drawing/2014/main" val="445086826"/>
                    </a:ext>
                  </a:extLst>
                </a:gridCol>
                <a:gridCol w="1071657">
                  <a:extLst>
                    <a:ext uri="{9D8B030D-6E8A-4147-A177-3AD203B41FA5}">
                      <a16:colId xmlns:a16="http://schemas.microsoft.com/office/drawing/2014/main" val="2357431549"/>
                    </a:ext>
                  </a:extLst>
                </a:gridCol>
              </a:tblGrid>
              <a:tr h="20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900282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B848256-4976-C44E-AF9F-01514394596D}"/>
              </a:ext>
            </a:extLst>
          </p:cNvPr>
          <p:cNvGrpSpPr/>
          <p:nvPr/>
        </p:nvGrpSpPr>
        <p:grpSpPr>
          <a:xfrm>
            <a:off x="450057" y="3145864"/>
            <a:ext cx="5645943" cy="1826483"/>
            <a:chOff x="1446835" y="3762430"/>
            <a:chExt cx="5645943" cy="18264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6DEA0C1-CAA3-A74B-BFEE-62AA21CBDD87}"/>
                </a:ext>
              </a:extLst>
            </p:cNvPr>
            <p:cNvGrpSpPr/>
            <p:nvPr/>
          </p:nvGrpSpPr>
          <p:grpSpPr>
            <a:xfrm>
              <a:off x="1446835" y="3762430"/>
              <a:ext cx="5645943" cy="238283"/>
              <a:chOff x="1270666" y="4213984"/>
              <a:chExt cx="5645943" cy="238283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FA89CBF-FD78-A841-A170-D8BDB28FB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0666" y="4321357"/>
                <a:ext cx="5645943" cy="16991"/>
              </a:xfrm>
              <a:prstGeom prst="straightConnector1">
                <a:avLst/>
              </a:prstGeom>
              <a:ln w="44450">
                <a:solidFill>
                  <a:srgbClr val="FFB802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0B62A0A-0AB1-C14D-BB9E-41AA3D905532}"/>
                  </a:ext>
                </a:extLst>
              </p:cNvPr>
              <p:cNvGrpSpPr/>
              <p:nvPr/>
            </p:nvGrpSpPr>
            <p:grpSpPr>
              <a:xfrm>
                <a:off x="1940225" y="4213984"/>
                <a:ext cx="581001" cy="222625"/>
                <a:chOff x="858643" y="4214959"/>
                <a:chExt cx="581001" cy="222625"/>
              </a:xfrm>
              <a:effectLst/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A2E94B-137D-6C4A-B282-8302236E5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643" y="4214959"/>
                  <a:ext cx="0" cy="22262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2F6FFC6-C16C-0E44-BBCD-33E47FAA3D2E}"/>
                    </a:ext>
                  </a:extLst>
                </p:cNvPr>
                <p:cNvSpPr/>
                <p:nvPr/>
              </p:nvSpPr>
              <p:spPr>
                <a:xfrm>
                  <a:off x="1344858" y="4282066"/>
                  <a:ext cx="94786" cy="9906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solidFill>
                    <a:srgbClr val="FFB80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DB59B11-FB9F-F540-A957-854CA59F394D}"/>
                  </a:ext>
                </a:extLst>
              </p:cNvPr>
              <p:cNvGrpSpPr/>
              <p:nvPr/>
            </p:nvGrpSpPr>
            <p:grpSpPr>
              <a:xfrm>
                <a:off x="3034747" y="4220733"/>
                <a:ext cx="1698442" cy="223600"/>
                <a:chOff x="858643" y="4213984"/>
                <a:chExt cx="1698442" cy="22360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6858A56-AD19-C74B-92E4-9050AD7E09B5}"/>
                    </a:ext>
                  </a:extLst>
                </p:cNvPr>
                <p:cNvGrpSpPr/>
                <p:nvPr/>
              </p:nvGrpSpPr>
              <p:grpSpPr>
                <a:xfrm>
                  <a:off x="858643" y="4214959"/>
                  <a:ext cx="598930" cy="222625"/>
                  <a:chOff x="858643" y="4214959"/>
                  <a:chExt cx="598930" cy="222625"/>
                </a:xfrm>
                <a:effectLst/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9CB4561-1826-C345-8F72-34F907CCE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8643" y="4214959"/>
                    <a:ext cx="0" cy="22262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9C08F586-2F11-5745-A4CC-0C5E79DD5C29}"/>
                      </a:ext>
                    </a:extLst>
                  </p:cNvPr>
                  <p:cNvSpPr/>
                  <p:nvPr/>
                </p:nvSpPr>
                <p:spPr>
                  <a:xfrm>
                    <a:off x="1362787" y="4282066"/>
                    <a:ext cx="94786" cy="9906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0"/>
                          <a:lumOff val="100000"/>
                        </a:schemeClr>
                      </a:gs>
                      <a:gs pos="35000">
                        <a:schemeClr val="accent6">
                          <a:lumMod val="0"/>
                          <a:lumOff val="100000"/>
                        </a:schemeClr>
                      </a:gs>
                      <a:gs pos="100000">
                        <a:schemeClr val="accent6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>
                    <a:solidFill>
                      <a:srgbClr val="FFB80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CCE281F-74D9-114B-A48D-CA77D24293A7}"/>
                    </a:ext>
                  </a:extLst>
                </p:cNvPr>
                <p:cNvGrpSpPr/>
                <p:nvPr/>
              </p:nvGrpSpPr>
              <p:grpSpPr>
                <a:xfrm>
                  <a:off x="1940225" y="4213984"/>
                  <a:ext cx="616860" cy="222625"/>
                  <a:chOff x="858643" y="4214959"/>
                  <a:chExt cx="616860" cy="222625"/>
                </a:xfrm>
                <a:effectLst/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3B71408D-5968-AA4D-8351-BC4045628F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8643" y="4214959"/>
                    <a:ext cx="0" cy="22262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0898666-8569-6740-BA9A-48F7A2CC7A04}"/>
                      </a:ext>
                    </a:extLst>
                  </p:cNvPr>
                  <p:cNvSpPr/>
                  <p:nvPr/>
                </p:nvSpPr>
                <p:spPr>
                  <a:xfrm>
                    <a:off x="1380717" y="4282066"/>
                    <a:ext cx="94786" cy="9906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0"/>
                          <a:lumOff val="100000"/>
                        </a:schemeClr>
                      </a:gs>
                      <a:gs pos="35000">
                        <a:schemeClr val="accent6">
                          <a:lumMod val="0"/>
                          <a:lumOff val="100000"/>
                        </a:schemeClr>
                      </a:gs>
                      <a:gs pos="100000">
                        <a:schemeClr val="accent6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>
                    <a:solidFill>
                      <a:srgbClr val="FFB80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CB4B71B-20F2-5542-B1B5-39288BF366FE}"/>
                  </a:ext>
                </a:extLst>
              </p:cNvPr>
              <p:cNvGrpSpPr/>
              <p:nvPr/>
            </p:nvGrpSpPr>
            <p:grpSpPr>
              <a:xfrm>
                <a:off x="5210851" y="4220188"/>
                <a:ext cx="1094517" cy="232079"/>
                <a:chOff x="858643" y="4214959"/>
                <a:chExt cx="1094517" cy="232079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86184B8-3602-A645-BFC3-767F9B71E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643" y="4214959"/>
                  <a:ext cx="0" cy="22262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51C3CBBF-AAA9-B14A-B11D-9837878EE81A}"/>
                    </a:ext>
                  </a:extLst>
                </p:cNvPr>
                <p:cNvSpPr/>
                <p:nvPr/>
              </p:nvSpPr>
              <p:spPr>
                <a:xfrm>
                  <a:off x="1334389" y="4274887"/>
                  <a:ext cx="94786" cy="9906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solidFill>
                    <a:srgbClr val="FFB80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563AA63-19DD-E54A-9E63-432578A0B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53160" y="4224413"/>
                  <a:ext cx="0" cy="22262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8A23E48-73CD-0E4E-A322-006C6F271F5B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2711045" y="5532390"/>
              <a:ext cx="3186465" cy="6991"/>
            </a:xfrm>
            <a:prstGeom prst="straightConnector1">
              <a:avLst/>
            </a:prstGeom>
            <a:ln w="44450">
              <a:solidFill>
                <a:srgbClr val="0070C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179C0C5-14BE-C74F-AA70-5366BCD2A37A}"/>
                </a:ext>
              </a:extLst>
            </p:cNvPr>
            <p:cNvSpPr/>
            <p:nvPr/>
          </p:nvSpPr>
          <p:spPr>
            <a:xfrm>
              <a:off x="2616259" y="5519264"/>
              <a:ext cx="94786" cy="4571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FBE135B-18DB-2C46-A053-E11FF3C97487}"/>
                </a:ext>
              </a:extLst>
            </p:cNvPr>
            <p:cNvSpPr/>
            <p:nvPr/>
          </p:nvSpPr>
          <p:spPr>
            <a:xfrm>
              <a:off x="3706524" y="5473368"/>
              <a:ext cx="94786" cy="99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76ADF5C-CB93-C54A-976F-0C2B741F8EBC}"/>
                </a:ext>
              </a:extLst>
            </p:cNvPr>
            <p:cNvSpPr/>
            <p:nvPr/>
          </p:nvSpPr>
          <p:spPr>
            <a:xfrm>
              <a:off x="4830382" y="5480883"/>
              <a:ext cx="94786" cy="99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3DE43C7-5B1E-7243-8B8E-0071271A4497}"/>
                </a:ext>
              </a:extLst>
            </p:cNvPr>
            <p:cNvSpPr/>
            <p:nvPr/>
          </p:nvSpPr>
          <p:spPr>
            <a:xfrm>
              <a:off x="5897510" y="5489848"/>
              <a:ext cx="94786" cy="99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Left Brace 124">
              <a:extLst>
                <a:ext uri="{FF2B5EF4-FFF2-40B4-BE49-F238E27FC236}">
                  <a16:creationId xmlns:a16="http://schemas.microsoft.com/office/drawing/2014/main" id="{0D9D5B23-1ECF-2049-AF46-C175660C55D4}"/>
                </a:ext>
              </a:extLst>
            </p:cNvPr>
            <p:cNvSpPr/>
            <p:nvPr/>
          </p:nvSpPr>
          <p:spPr>
            <a:xfrm rot="16200000">
              <a:off x="2041558" y="4088872"/>
              <a:ext cx="1218319" cy="109451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71819D-BC2E-E44D-9642-28098FDCD5D3}"/>
                </a:ext>
              </a:extLst>
            </p:cNvPr>
            <p:cNvSpPr txBox="1"/>
            <p:nvPr/>
          </p:nvSpPr>
          <p:spPr>
            <a:xfrm>
              <a:off x="4028070" y="4573491"/>
              <a:ext cx="528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1" name="Left Brace 70">
              <a:extLst>
                <a:ext uri="{FF2B5EF4-FFF2-40B4-BE49-F238E27FC236}">
                  <a16:creationId xmlns:a16="http://schemas.microsoft.com/office/drawing/2014/main" id="{66F5C98D-542B-2C47-9239-855392556914}"/>
                </a:ext>
              </a:extLst>
            </p:cNvPr>
            <p:cNvSpPr/>
            <p:nvPr/>
          </p:nvSpPr>
          <p:spPr>
            <a:xfrm rot="16200000">
              <a:off x="5325120" y="4074048"/>
              <a:ext cx="1218319" cy="109451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C3CC8DAF-02CD-1947-AB94-432256325ED6}"/>
                </a:ext>
              </a:extLst>
            </p:cNvPr>
            <p:cNvSpPr/>
            <p:nvPr/>
          </p:nvSpPr>
          <p:spPr>
            <a:xfrm rot="16200000">
              <a:off x="4217665" y="4069848"/>
              <a:ext cx="1218319" cy="109451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1A23D280-9061-2E4D-BA6C-80B4B0046EF5}"/>
                </a:ext>
              </a:extLst>
            </p:cNvPr>
            <p:cNvSpPr/>
            <p:nvPr/>
          </p:nvSpPr>
          <p:spPr>
            <a:xfrm rot="16200000">
              <a:off x="3125329" y="3999252"/>
              <a:ext cx="1226884" cy="113331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B4D7CD6-B462-5D4C-93CD-3AFE5E046BC3}"/>
              </a:ext>
            </a:extLst>
          </p:cNvPr>
          <p:cNvSpPr/>
          <p:nvPr/>
        </p:nvSpPr>
        <p:spPr>
          <a:xfrm>
            <a:off x="1595509" y="4859344"/>
            <a:ext cx="94786" cy="990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9B67B7-B95A-F948-B949-86A914F8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21" y="2827925"/>
            <a:ext cx="5187924" cy="2164202"/>
          </a:xfrm>
          <a:prstGeom prst="rect">
            <a:avLst/>
          </a:prstGeom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331CE3C6-EB05-A14D-AC85-58A1AC69E691}"/>
              </a:ext>
            </a:extLst>
          </p:cNvPr>
          <p:cNvSpPr txBox="1">
            <a:spLocks/>
          </p:cNvSpPr>
          <p:nvPr/>
        </p:nvSpPr>
        <p:spPr>
          <a:xfrm>
            <a:off x="5977468" y="5253878"/>
            <a:ext cx="5947994" cy="867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b="1" dirty="0"/>
              <a:t>Less memory footprint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b="1" dirty="0"/>
              <a:t>Faster inference</a:t>
            </a:r>
            <a:r>
              <a:rPr lang="ko-KR" altLang="en-US" b="1" dirty="0"/>
              <a:t> </a:t>
            </a:r>
            <a:r>
              <a:rPr lang="en-US" altLang="ko-KR" dirty="0"/>
              <a:t>on integer arithmetic units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E85D7-2E44-7E4C-997D-0A7A0B9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23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3CC9-6788-3941-8154-FF687A20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Quantization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2287F0-88C8-9A4A-BF83-47178505C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2804" y="4285102"/>
            <a:ext cx="8092021" cy="176347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A08762-4200-2946-AB7C-DB25473D3D82}"/>
              </a:ext>
            </a:extLst>
          </p:cNvPr>
          <p:cNvSpPr/>
          <p:nvPr/>
        </p:nvSpPr>
        <p:spPr>
          <a:xfrm>
            <a:off x="86840" y="6475254"/>
            <a:ext cx="1835964" cy="246221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Illustration from </a:t>
            </a:r>
            <a:r>
              <a:rPr lang="en-US" sz="1000" dirty="0" err="1"/>
              <a:t>Sahni</a:t>
            </a:r>
            <a:r>
              <a:rPr lang="en-US" sz="1000" dirty="0"/>
              <a:t> </a:t>
            </a:r>
            <a:r>
              <a:rPr lang="en-US" sz="1000" dirty="0" err="1"/>
              <a:t>Manas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FFA0CA8-9B7D-6640-B5A4-7DCDFC1BE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292144"/>
                <a:ext cx="5244269" cy="4484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Tx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Real value</a:t>
                </a:r>
              </a:p>
              <a:p>
                <a:pPr>
                  <a:lnSpc>
                    <a:spcPct val="150000"/>
                  </a:lnSpc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max/min range of values</a:t>
                </a:r>
              </a:p>
              <a:p>
                <a:pPr>
                  <a:lnSpc>
                    <a:spcPct val="150000"/>
                  </a:lnSpc>
                  <a:buClrTx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Quantization bits</a:t>
                </a:r>
              </a:p>
              <a:p>
                <a:pPr>
                  <a:lnSpc>
                    <a:spcPct val="150000"/>
                  </a:lnSpc>
                  <a:buClrTx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(FP32),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int</a:t>
                </a:r>
                <a:r>
                  <a:rPr lang="en-US" dirty="0"/>
                  <a:t>): Scale and bias</a:t>
                </a:r>
              </a:p>
              <a:p>
                <a:pPr>
                  <a:lnSpc>
                    <a:spcPct val="150000"/>
                  </a:lnSpc>
                  <a:buClrTx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Fixed point quantized values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FFA0CA8-9B7D-6640-B5A4-7DCDFC1BE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2144"/>
                <a:ext cx="5244269" cy="4484909"/>
              </a:xfrm>
              <a:prstGeom prst="rect">
                <a:avLst/>
              </a:prstGeom>
              <a:blipFill>
                <a:blip r:embed="rId4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CB934C-F8CF-B845-A0AC-9E42D9A90150}"/>
              </a:ext>
            </a:extLst>
          </p:cNvPr>
          <p:cNvSpPr txBox="1"/>
          <p:nvPr/>
        </p:nvSpPr>
        <p:spPr>
          <a:xfrm>
            <a:off x="4182364" y="6048573"/>
            <a:ext cx="318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Uniform 8-bit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D70C17-E341-6F4E-AD31-E598B31F0622}"/>
                  </a:ext>
                </a:extLst>
              </p:cNvPr>
              <p:cNvSpPr txBox="1"/>
              <p:nvPr/>
            </p:nvSpPr>
            <p:spPr>
              <a:xfrm>
                <a:off x="5122107" y="1950295"/>
                <a:ext cx="4875798" cy="630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2^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D70C17-E341-6F4E-AD31-E598B31F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107" y="1950295"/>
                <a:ext cx="4875798" cy="630109"/>
              </a:xfrm>
              <a:prstGeom prst="rect">
                <a:avLst/>
              </a:prstGeom>
              <a:blipFill>
                <a:blip r:embed="rId5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65D0D1-1307-EC41-8287-25891D289488}"/>
                  </a:ext>
                </a:extLst>
              </p:cNvPr>
              <p:cNvSpPr txBox="1"/>
              <p:nvPr/>
            </p:nvSpPr>
            <p:spPr>
              <a:xfrm>
                <a:off x="5122780" y="2748070"/>
                <a:ext cx="33938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65D0D1-1307-EC41-8287-25891D289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780" y="2748070"/>
                <a:ext cx="3393871" cy="369332"/>
              </a:xfrm>
              <a:prstGeom prst="rect">
                <a:avLst/>
              </a:prstGeom>
              <a:blipFill>
                <a:blip r:embed="rId6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3020E-F86F-854E-9F7C-FABC0685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713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B24C-37AB-B641-A0AF-960D7327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Integer-only Quantization!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162F95-9A4E-CF43-90BD-B675B574637D}"/>
              </a:ext>
            </a:extLst>
          </p:cNvPr>
          <p:cNvCxnSpPr/>
          <p:nvPr/>
        </p:nvCxnSpPr>
        <p:spPr>
          <a:xfrm>
            <a:off x="332075" y="5534801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581DCC-D9AB-2F4C-8BE1-7482C85B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688749"/>
            <a:ext cx="8151896" cy="233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D206C-830B-D043-A178-63C1A8257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142533"/>
            <a:ext cx="8885061" cy="2229502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AF35889-CA8B-8F4A-A10E-0B2A9999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3423397"/>
            <a:ext cx="10972800" cy="1213989"/>
          </a:xfrm>
        </p:spPr>
        <p:txBody>
          <a:bodyPr>
            <a:normAutofit/>
          </a:bodyPr>
          <a:lstStyle/>
          <a:p>
            <a:r>
              <a:rPr lang="en-US" sz="2400" dirty="0"/>
              <a:t>Key idea is to not fold BN during training and only do BN folding at the end, otherwise you will effectively be training a model without BN which is known to be hard to optimize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74771-B2F8-0446-BD60-51F5C1BB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45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73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5431-8214-7343-8BAB-5D9B4635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Integer-only Quantization Works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664C6D1-0A6E-424E-9B1A-847BE6FB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53"/>
          <a:stretch/>
        </p:blipFill>
        <p:spPr>
          <a:xfrm>
            <a:off x="2383877" y="1266806"/>
            <a:ext cx="7424246" cy="2162194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D54DFC10-AAC8-1C4D-B7F8-BBCED5E5E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47"/>
          <a:stretch/>
        </p:blipFill>
        <p:spPr>
          <a:xfrm>
            <a:off x="2302855" y="3562626"/>
            <a:ext cx="7424246" cy="22934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CE078F-AA03-B541-A527-C6BBBA45F3AC}"/>
              </a:ext>
            </a:extLst>
          </p:cNvPr>
          <p:cNvSpPr/>
          <p:nvPr/>
        </p:nvSpPr>
        <p:spPr>
          <a:xfrm>
            <a:off x="113209" y="6175488"/>
            <a:ext cx="7583670" cy="646331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/>
              <a:t>Z. Yao*, Z. Dong*, Z. Zheng*, A. </a:t>
            </a:r>
            <a:r>
              <a:rPr lang="en-US" sz="1200" dirty="0" err="1"/>
              <a:t>Gholami</a:t>
            </a:r>
            <a:r>
              <a:rPr lang="en-US" sz="1200" dirty="0"/>
              <a:t>*, E. Tan, J. Li, L. Yuan, Q. Huang, Y. Wang, M. W. Mahoney, K. Keutzer, HAWQ-V3: Dyadic Neural Network Quantization in Mixed Precision, ICML’21.</a:t>
            </a:r>
          </a:p>
          <a:p>
            <a:pPr>
              <a:defRPr/>
            </a:pPr>
            <a:r>
              <a:rPr lang="en-US" sz="1200" dirty="0"/>
              <a:t>Online Code: </a:t>
            </a:r>
            <a:r>
              <a:rPr lang="en-US" sz="1200" dirty="0">
                <a:hlinkClick r:id="rId4"/>
              </a:rPr>
              <a:t>https://github.com/Zhen-Dong/HAWQ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2FAF448-7FA0-804A-AFDF-F9C7741482C8}"/>
              </a:ext>
            </a:extLst>
          </p:cNvPr>
          <p:cNvSpPr/>
          <p:nvPr/>
        </p:nvSpPr>
        <p:spPr>
          <a:xfrm>
            <a:off x="9727101" y="4677552"/>
            <a:ext cx="162044" cy="1047847"/>
          </a:xfrm>
          <a:prstGeom prst="rightBrace">
            <a:avLst>
              <a:gd name="adj1" fmla="val 80333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19212-6652-AD4C-B60D-B21C89A25F19}"/>
              </a:ext>
            </a:extLst>
          </p:cNvPr>
          <p:cNvSpPr txBox="1"/>
          <p:nvPr/>
        </p:nvSpPr>
        <p:spPr>
          <a:xfrm>
            <a:off x="9889145" y="4785976"/>
            <a:ext cx="1557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Almost not accuracy degradation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D8D2451-A11C-E14C-8925-888CFBBB1415}"/>
              </a:ext>
            </a:extLst>
          </p:cNvPr>
          <p:cNvSpPr/>
          <p:nvPr/>
        </p:nvSpPr>
        <p:spPr>
          <a:xfrm>
            <a:off x="9889145" y="2197178"/>
            <a:ext cx="162044" cy="1047847"/>
          </a:xfrm>
          <a:prstGeom prst="rightBrace">
            <a:avLst>
              <a:gd name="adj1" fmla="val 80333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0AACD-0F50-6C4B-BE25-28B0E618DA89}"/>
              </a:ext>
            </a:extLst>
          </p:cNvPr>
          <p:cNvSpPr txBox="1"/>
          <p:nvPr/>
        </p:nvSpPr>
        <p:spPr>
          <a:xfrm>
            <a:off x="10051189" y="2305602"/>
            <a:ext cx="1557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Almost not accuracy degradation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65026-21B1-F143-982D-3F64875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46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0345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5439-3016-C847-96CC-A571E0EF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Integer-only Can be applied to general Non-Linearities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6C69F5D-3E9A-4C44-ABD2-FB5E1255F45D}"/>
              </a:ext>
            </a:extLst>
          </p:cNvPr>
          <p:cNvSpPr txBox="1">
            <a:spLocks/>
          </p:cNvSpPr>
          <p:nvPr/>
        </p:nvSpPr>
        <p:spPr>
          <a:xfrm>
            <a:off x="348341" y="1264620"/>
            <a:ext cx="11445725" cy="7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Proposed Solution: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Approximate erf with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-order polynomial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6C6C52-450E-9244-9446-AC1DC37051D8}"/>
              </a:ext>
            </a:extLst>
          </p:cNvPr>
          <p:cNvSpPr txBox="1"/>
          <p:nvPr/>
        </p:nvSpPr>
        <p:spPr>
          <a:xfrm>
            <a:off x="6710921" y="5116737"/>
            <a:ext cx="4841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Can be computed with integer arithmetic </a:t>
            </a:r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B845EE-441E-A244-8963-CBFC0886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03" y="2807935"/>
            <a:ext cx="5393091" cy="75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6CC57-E8FA-C945-9B2B-D4FCFDFDC600}"/>
              </a:ext>
            </a:extLst>
          </p:cNvPr>
          <p:cNvSpPr txBox="1"/>
          <p:nvPr/>
        </p:nvSpPr>
        <p:spPr>
          <a:xfrm>
            <a:off x="9734079" y="217353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Real erf term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A1E4FF3-4E3A-7340-A503-F29018B0DB08}"/>
              </a:ext>
            </a:extLst>
          </p:cNvPr>
          <p:cNvSpPr/>
          <p:nvPr/>
        </p:nvSpPr>
        <p:spPr>
          <a:xfrm rot="16200000">
            <a:off x="10344699" y="1639054"/>
            <a:ext cx="297124" cy="2118099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253CD1-ED5C-A14E-AC40-23EDDA000022}"/>
              </a:ext>
            </a:extLst>
          </p:cNvPr>
          <p:cNvSpPr txBox="1"/>
          <p:nvPr/>
        </p:nvSpPr>
        <p:spPr>
          <a:xfrm>
            <a:off x="8064705" y="477113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Approximated erf term</a:t>
            </a:r>
          </a:p>
        </p:txBody>
      </p:sp>
      <p:pic>
        <p:nvPicPr>
          <p:cNvPr id="12" name="Picture 1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13189DFB-95C5-7A42-8835-03CB8B6E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37" y="3596516"/>
            <a:ext cx="3866666" cy="857644"/>
          </a:xfrm>
          <a:prstGeom prst="rect">
            <a:avLst/>
          </a:prstGeom>
        </p:spPr>
      </p:pic>
      <p:sp>
        <p:nvSpPr>
          <p:cNvPr id="37" name="Right Brace 36">
            <a:extLst>
              <a:ext uri="{FF2B5EF4-FFF2-40B4-BE49-F238E27FC236}">
                <a16:creationId xmlns:a16="http://schemas.microsoft.com/office/drawing/2014/main" id="{7625D386-171B-3349-A81C-E7B9AEA9EBB7}"/>
              </a:ext>
            </a:extLst>
          </p:cNvPr>
          <p:cNvSpPr/>
          <p:nvPr/>
        </p:nvSpPr>
        <p:spPr>
          <a:xfrm rot="5400000">
            <a:off x="9284439" y="3692299"/>
            <a:ext cx="297093" cy="1766032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69ED1-9614-1C41-8589-FF21B01B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FF3E32-7BC8-9049-942B-2B45F5CDB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3" y="2234390"/>
            <a:ext cx="4841390" cy="300961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2BEF8BE-5D0B-274E-845E-FC17EA12FC2D}"/>
              </a:ext>
            </a:extLst>
          </p:cNvPr>
          <p:cNvGrpSpPr/>
          <p:nvPr/>
        </p:nvGrpSpPr>
        <p:grpSpPr>
          <a:xfrm>
            <a:off x="110169" y="2086810"/>
            <a:ext cx="5836974" cy="3877056"/>
            <a:chOff x="397934" y="1752859"/>
            <a:chExt cx="5836974" cy="3877056"/>
          </a:xfrm>
        </p:grpSpPr>
        <p:pic>
          <p:nvPicPr>
            <p:cNvPr id="88" name="Picture 2" descr="https://paper-attachments.dropbox.com/s_49E98EC68E0F3ACA3E0E33044D05432830B4BE637E9D22D4AC88802F17481166_1603688629111_image.png">
              <a:extLst>
                <a:ext uri="{FF2B5EF4-FFF2-40B4-BE49-F238E27FC236}">
                  <a16:creationId xmlns:a16="http://schemas.microsoft.com/office/drawing/2014/main" id="{E9966583-575C-FC41-AE39-966947499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34" y="1752859"/>
              <a:ext cx="5791943" cy="387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9" name="Google Shape;214;p17">
              <a:extLst>
                <a:ext uri="{FF2B5EF4-FFF2-40B4-BE49-F238E27FC236}">
                  <a16:creationId xmlns:a16="http://schemas.microsoft.com/office/drawing/2014/main" id="{26F9766F-20B0-0E4F-B3B1-7683E9BAD3B7}"/>
                </a:ext>
              </a:extLst>
            </p:cNvPr>
            <p:cNvCxnSpPr/>
            <p:nvPr/>
          </p:nvCxnSpPr>
          <p:spPr>
            <a:xfrm>
              <a:off x="4094535" y="2524309"/>
              <a:ext cx="0" cy="27051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90" name="Picture 2" descr="https://paper-attachments.dropbox.com/s_49E98EC68E0F3ACA3E0E33044D05432830B4BE637E9D22D4AC88802F17481166_1603688629111_image.png">
              <a:extLst>
                <a:ext uri="{FF2B5EF4-FFF2-40B4-BE49-F238E27FC236}">
                  <a16:creationId xmlns:a16="http://schemas.microsoft.com/office/drawing/2014/main" id="{F282331E-57F0-E84C-BCC7-9604DC48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2" t="68143" r="4252" b="13285"/>
            <a:stretch/>
          </p:blipFill>
          <p:spPr bwMode="auto">
            <a:xfrm>
              <a:off x="895188" y="1828514"/>
              <a:ext cx="3041720" cy="79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Google Shape;215;p17">
              <a:extLst>
                <a:ext uri="{FF2B5EF4-FFF2-40B4-BE49-F238E27FC236}">
                  <a16:creationId xmlns:a16="http://schemas.microsoft.com/office/drawing/2014/main" id="{5BF66FF6-324F-754B-8704-EB9A79F3A36D}"/>
                </a:ext>
              </a:extLst>
            </p:cNvPr>
            <p:cNvCxnSpPr/>
            <p:nvPr/>
          </p:nvCxnSpPr>
          <p:spPr>
            <a:xfrm>
              <a:off x="4785758" y="2118635"/>
              <a:ext cx="0" cy="311085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216;p17">
              <a:extLst>
                <a:ext uri="{FF2B5EF4-FFF2-40B4-BE49-F238E27FC236}">
                  <a16:creationId xmlns:a16="http://schemas.microsoft.com/office/drawing/2014/main" id="{491E15BB-B5A6-0A4A-804F-44B2E6523542}"/>
                </a:ext>
              </a:extLst>
            </p:cNvPr>
            <p:cNvCxnSpPr/>
            <p:nvPr/>
          </p:nvCxnSpPr>
          <p:spPr>
            <a:xfrm flipH="1">
              <a:off x="5073208" y="1981461"/>
              <a:ext cx="11100" cy="32480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3" name="직사각형 11">
              <a:extLst>
                <a:ext uri="{FF2B5EF4-FFF2-40B4-BE49-F238E27FC236}">
                  <a16:creationId xmlns:a16="http://schemas.microsoft.com/office/drawing/2014/main" id="{6BE60322-A72E-484C-A8D4-6D55198D7A6E}"/>
                </a:ext>
              </a:extLst>
            </p:cNvPr>
            <p:cNvSpPr/>
            <p:nvPr/>
          </p:nvSpPr>
          <p:spPr>
            <a:xfrm>
              <a:off x="3506433" y="1829060"/>
              <a:ext cx="1577876" cy="3400425"/>
            </a:xfrm>
            <a:prstGeom prst="rect">
              <a:avLst/>
            </a:prstGeom>
            <a:solidFill>
              <a:srgbClr val="92D050">
                <a:alpha val="16078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Google Shape;217;p17">
              <a:extLst>
                <a:ext uri="{FF2B5EF4-FFF2-40B4-BE49-F238E27FC236}">
                  <a16:creationId xmlns:a16="http://schemas.microsoft.com/office/drawing/2014/main" id="{9A164154-F464-2E43-B342-15E2A7DEC39D}"/>
                </a:ext>
              </a:extLst>
            </p:cNvPr>
            <p:cNvSpPr txBox="1"/>
            <p:nvPr/>
          </p:nvSpPr>
          <p:spPr>
            <a:xfrm>
              <a:off x="3293621" y="4509487"/>
              <a:ext cx="2477651" cy="4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8" tIns="91408" rIns="91408" bIns="91408" anchor="t" anchorCtr="0">
              <a:noAutofit/>
            </a:bodyPr>
            <a:lstStyle/>
            <a:p>
              <a:r>
                <a:rPr lang="en" sz="2000" b="1" dirty="0"/>
                <a:t>1. Interpolation</a:t>
              </a:r>
              <a:endParaRPr sz="2000" b="1" dirty="0"/>
            </a:p>
          </p:txBody>
        </p:sp>
        <p:sp>
          <p:nvSpPr>
            <p:cNvPr id="95" name="Google Shape;217;p17">
              <a:extLst>
                <a:ext uri="{FF2B5EF4-FFF2-40B4-BE49-F238E27FC236}">
                  <a16:creationId xmlns:a16="http://schemas.microsoft.com/office/drawing/2014/main" id="{27BA7182-2D2D-7A4F-8C66-4F88C04579E0}"/>
                </a:ext>
              </a:extLst>
            </p:cNvPr>
            <p:cNvSpPr txBox="1"/>
            <p:nvPr/>
          </p:nvSpPr>
          <p:spPr>
            <a:xfrm>
              <a:off x="5129908" y="3849538"/>
              <a:ext cx="11050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8" tIns="91408" rIns="91408" bIns="91408" anchor="t" anchorCtr="0">
              <a:noAutofit/>
            </a:bodyPr>
            <a:lstStyle/>
            <a:p>
              <a:r>
                <a:rPr lang="en" sz="2000" b="1" dirty="0"/>
                <a:t>2. Clip</a:t>
              </a:r>
              <a:endParaRPr sz="2000" b="1" dirty="0"/>
            </a:p>
          </p:txBody>
        </p:sp>
        <p:sp>
          <p:nvSpPr>
            <p:cNvPr id="96" name="Google Shape;217;p17">
              <a:extLst>
                <a:ext uri="{FF2B5EF4-FFF2-40B4-BE49-F238E27FC236}">
                  <a16:creationId xmlns:a16="http://schemas.microsoft.com/office/drawing/2014/main" id="{7AF73F38-BCA9-AC42-8F2B-0F2AB08B0519}"/>
                </a:ext>
              </a:extLst>
            </p:cNvPr>
            <p:cNvSpPr txBox="1"/>
            <p:nvPr/>
          </p:nvSpPr>
          <p:spPr>
            <a:xfrm>
              <a:off x="819567" y="3848619"/>
              <a:ext cx="3148641" cy="4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8" tIns="91408" rIns="91408" bIns="91408" anchor="t" anchorCtr="0">
              <a:noAutofit/>
            </a:bodyPr>
            <a:lstStyle/>
            <a:p>
              <a:r>
                <a:rPr lang="en" sz="2000" b="1" dirty="0"/>
                <a:t>3. Symmetric extension </a:t>
              </a:r>
              <a:endParaRPr sz="2000" b="1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F3F3DC2-3302-9045-8279-74A626BED551}"/>
                </a:ext>
              </a:extLst>
            </p:cNvPr>
            <p:cNvCxnSpPr>
              <a:cxnSpLocks/>
            </p:cNvCxnSpPr>
            <p:nvPr/>
          </p:nvCxnSpPr>
          <p:spPr>
            <a:xfrm>
              <a:off x="3506433" y="4419512"/>
              <a:ext cx="156677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E6CB516-DD9B-074D-80DF-0945423C4C07}"/>
                </a:ext>
              </a:extLst>
            </p:cNvPr>
            <p:cNvCxnSpPr>
              <a:cxnSpLocks/>
            </p:cNvCxnSpPr>
            <p:nvPr/>
          </p:nvCxnSpPr>
          <p:spPr>
            <a:xfrm>
              <a:off x="5084308" y="4419512"/>
              <a:ext cx="1105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7F46110-CA9E-2741-BBE4-6B84ADCB3179}"/>
                </a:ext>
              </a:extLst>
            </p:cNvPr>
            <p:cNvCxnSpPr>
              <a:cxnSpLocks/>
            </p:cNvCxnSpPr>
            <p:nvPr/>
          </p:nvCxnSpPr>
          <p:spPr>
            <a:xfrm>
              <a:off x="998621" y="4425820"/>
              <a:ext cx="25078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2" descr="https://paper-attachments.dropbox.com/s_49E98EC68E0F3ACA3E0E33044D05432830B4BE637E9D22D4AC88802F17481166_1603688629111_image.png">
              <a:extLst>
                <a:ext uri="{FF2B5EF4-FFF2-40B4-BE49-F238E27FC236}">
                  <a16:creationId xmlns:a16="http://schemas.microsoft.com/office/drawing/2014/main" id="{C647D88C-E83E-3C48-9B82-FDA862405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9" t="3727" r="85050" b="88166"/>
            <a:stretch/>
          </p:blipFill>
          <p:spPr bwMode="auto">
            <a:xfrm>
              <a:off x="998621" y="1950627"/>
              <a:ext cx="497693" cy="47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73C054-C144-E247-ABCF-2CEE9B4B2ED7}"/>
                </a:ext>
              </a:extLst>
            </p:cNvPr>
            <p:cNvSpPr txBox="1"/>
            <p:nvPr/>
          </p:nvSpPr>
          <p:spPr>
            <a:xfrm>
              <a:off x="1496314" y="1895875"/>
              <a:ext cx="1218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 erf term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9F845D9-94AD-E840-A9BD-AA82E9179E0A}"/>
                </a:ext>
              </a:extLst>
            </p:cNvPr>
            <p:cNvSpPr txBox="1"/>
            <p:nvPr/>
          </p:nvSpPr>
          <p:spPr>
            <a:xfrm>
              <a:off x="1484476" y="2170318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Approximated erf term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9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5439-3016-C847-96CC-A571E0EF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Integer-only Softmax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3981-D62B-124F-B617-7A9F2D9B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85E985-7588-D34F-A4D0-F48ED8BF3333}"/>
              </a:ext>
            </a:extLst>
          </p:cNvPr>
          <p:cNvSpPr txBox="1">
            <a:spLocks/>
          </p:cNvSpPr>
          <p:nvPr/>
        </p:nvSpPr>
        <p:spPr>
          <a:xfrm>
            <a:off x="348341" y="1131796"/>
            <a:ext cx="11445725" cy="5224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even approximate exp(x)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-order polynomials with very low error</a:t>
            </a:r>
          </a:p>
          <a:p>
            <a:pPr marL="342900" indent="-34290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Approximate exponential in the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 [-ln2, 0]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26">
            <a:extLst>
              <a:ext uri="{FF2B5EF4-FFF2-40B4-BE49-F238E27FC236}">
                <a16:creationId xmlns:a16="http://schemas.microsoft.com/office/drawing/2014/main" id="{0A147CD7-DF00-EB48-9B5F-F2A4B851D8EF}"/>
              </a:ext>
            </a:extLst>
          </p:cNvPr>
          <p:cNvGrpSpPr/>
          <p:nvPr/>
        </p:nvGrpSpPr>
        <p:grpSpPr>
          <a:xfrm>
            <a:off x="6383556" y="2758966"/>
            <a:ext cx="5708984" cy="3976347"/>
            <a:chOff x="6115050" y="2784695"/>
            <a:chExt cx="5257799" cy="360908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A06D57-FF03-824E-969B-5DCBD32BD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050" y="2784695"/>
              <a:ext cx="5257799" cy="353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Google Shape;133;p12">
              <a:extLst>
                <a:ext uri="{FF2B5EF4-FFF2-40B4-BE49-F238E27FC236}">
                  <a16:creationId xmlns:a16="http://schemas.microsoft.com/office/drawing/2014/main" id="{D86B5E78-47B3-1044-B513-11169AA5E772}"/>
                </a:ext>
              </a:extLst>
            </p:cNvPr>
            <p:cNvCxnSpPr/>
            <p:nvPr/>
          </p:nvCxnSpPr>
          <p:spPr>
            <a:xfrm rot="10800000" flipH="1">
              <a:off x="10304316" y="4558366"/>
              <a:ext cx="8663" cy="1401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34;p12">
              <a:extLst>
                <a:ext uri="{FF2B5EF4-FFF2-40B4-BE49-F238E27FC236}">
                  <a16:creationId xmlns:a16="http://schemas.microsoft.com/office/drawing/2014/main" id="{F3009D66-0BED-114B-9C96-0A3BC8FC5132}"/>
                </a:ext>
              </a:extLst>
            </p:cNvPr>
            <p:cNvCxnSpPr/>
            <p:nvPr/>
          </p:nvCxnSpPr>
          <p:spPr>
            <a:xfrm>
              <a:off x="10304316" y="5959632"/>
              <a:ext cx="542440" cy="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35;p12">
              <a:extLst>
                <a:ext uri="{FF2B5EF4-FFF2-40B4-BE49-F238E27FC236}">
                  <a16:creationId xmlns:a16="http://schemas.microsoft.com/office/drawing/2014/main" id="{A0EFFCC3-2D9A-574C-A88D-77F007CD55A3}"/>
                </a:ext>
              </a:extLst>
            </p:cNvPr>
            <p:cNvCxnSpPr/>
            <p:nvPr/>
          </p:nvCxnSpPr>
          <p:spPr>
            <a:xfrm rot="10800000" flipH="1">
              <a:off x="10838288" y="4558366"/>
              <a:ext cx="8663" cy="1401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36;p12">
              <a:extLst>
                <a:ext uri="{FF2B5EF4-FFF2-40B4-BE49-F238E27FC236}">
                  <a16:creationId xmlns:a16="http://schemas.microsoft.com/office/drawing/2014/main" id="{E4139FE4-DBA1-7843-829E-23D8D8440A4B}"/>
                </a:ext>
              </a:extLst>
            </p:cNvPr>
            <p:cNvCxnSpPr/>
            <p:nvPr/>
          </p:nvCxnSpPr>
          <p:spPr>
            <a:xfrm rot="10800000" flipH="1">
              <a:off x="10846764" y="3208385"/>
              <a:ext cx="8663" cy="1401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137;p12">
                  <a:extLst>
                    <a:ext uri="{FF2B5EF4-FFF2-40B4-BE49-F238E27FC236}">
                      <a16:creationId xmlns:a16="http://schemas.microsoft.com/office/drawing/2014/main" id="{FEAE37F9-49F7-7745-B623-2E0DEDADBF1B}"/>
                    </a:ext>
                  </a:extLst>
                </p:cNvPr>
                <p:cNvSpPr txBox="1"/>
                <p:nvPr/>
              </p:nvSpPr>
              <p:spPr>
                <a:xfrm>
                  <a:off x="7912888" y="5916592"/>
                  <a:ext cx="593590" cy="4447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08" tIns="91408" rIns="91408" bIns="91408" anchor="t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" sz="1800" i="1" dirty="0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sz="1800" dirty="0"/>
                </a:p>
              </p:txBody>
            </p:sp>
          </mc:Choice>
          <mc:Fallback xmlns="">
            <p:sp>
              <p:nvSpPr>
                <p:cNvPr id="18" name="Google Shape;137;p12">
                  <a:extLst>
                    <a:ext uri="{FF2B5EF4-FFF2-40B4-BE49-F238E27FC236}">
                      <a16:creationId xmlns:a16="http://schemas.microsoft.com/office/drawing/2014/main" id="{FEAE37F9-49F7-7745-B623-2E0DEDADB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888" y="5916592"/>
                  <a:ext cx="593590" cy="4447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Google Shape;138;p12">
              <a:extLst>
                <a:ext uri="{FF2B5EF4-FFF2-40B4-BE49-F238E27FC236}">
                  <a16:creationId xmlns:a16="http://schemas.microsoft.com/office/drawing/2014/main" id="{6BAEF95F-D899-7B47-9398-A999A2D0BD57}"/>
                </a:ext>
              </a:extLst>
            </p:cNvPr>
            <p:cNvSpPr txBox="1"/>
            <p:nvPr/>
          </p:nvSpPr>
          <p:spPr>
            <a:xfrm>
              <a:off x="9939657" y="5948991"/>
              <a:ext cx="730748" cy="44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8" tIns="91408" rIns="91408" bIns="91408" anchor="t" anchorCtr="0">
              <a:noAutofit/>
            </a:bodyPr>
            <a:lstStyle/>
            <a:p>
              <a:r>
                <a:rPr lang="en" sz="1600" dirty="0"/>
                <a:t>  -ln2</a:t>
              </a:r>
              <a:endParaRPr sz="1050" dirty="0"/>
            </a:p>
          </p:txBody>
        </p:sp>
        <p:sp>
          <p:nvSpPr>
            <p:cNvPr id="20" name="Google Shape;140;p12">
              <a:extLst>
                <a:ext uri="{FF2B5EF4-FFF2-40B4-BE49-F238E27FC236}">
                  <a16:creationId xmlns:a16="http://schemas.microsoft.com/office/drawing/2014/main" id="{F64ED35F-E736-5C4B-B49A-E11F116307A9}"/>
                </a:ext>
              </a:extLst>
            </p:cNvPr>
            <p:cNvSpPr/>
            <p:nvPr/>
          </p:nvSpPr>
          <p:spPr>
            <a:xfrm>
              <a:off x="8165332" y="5935268"/>
              <a:ext cx="76313" cy="727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08" tIns="91408" rIns="91408" bIns="91408" anchor="ctr" anchorCtr="0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Google Shape;141;p12">
                  <a:extLst>
                    <a:ext uri="{FF2B5EF4-FFF2-40B4-BE49-F238E27FC236}">
                      <a16:creationId xmlns:a16="http://schemas.microsoft.com/office/drawing/2014/main" id="{75E22C7E-0FBF-F049-A673-1221EB75FD03}"/>
                    </a:ext>
                  </a:extLst>
                </p:cNvPr>
                <p:cNvSpPr txBox="1"/>
                <p:nvPr/>
              </p:nvSpPr>
              <p:spPr>
                <a:xfrm>
                  <a:off x="10278741" y="5529865"/>
                  <a:ext cx="593590" cy="4447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08" tIns="91408" rIns="91408" bIns="91408" anchor="t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sz="1800" dirty="0"/>
                </a:p>
              </p:txBody>
            </p:sp>
          </mc:Choice>
          <mc:Fallback xmlns="">
            <p:sp>
              <p:nvSpPr>
                <p:cNvPr id="21" name="Google Shape;141;p12">
                  <a:extLst>
                    <a:ext uri="{FF2B5EF4-FFF2-40B4-BE49-F238E27FC236}">
                      <a16:creationId xmlns:a16="http://schemas.microsoft.com/office/drawing/2014/main" id="{75E22C7E-0FBF-F049-A673-1221EB75F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741" y="5529865"/>
                  <a:ext cx="593590" cy="444790"/>
                </a:xfrm>
                <a:prstGeom prst="rect">
                  <a:avLst/>
                </a:prstGeom>
                <a:blipFill>
                  <a:blip r:embed="rId5"/>
                  <a:stretch>
                    <a:fillRect b="-2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Google Shape;142;p12">
              <a:extLst>
                <a:ext uri="{FF2B5EF4-FFF2-40B4-BE49-F238E27FC236}">
                  <a16:creationId xmlns:a16="http://schemas.microsoft.com/office/drawing/2014/main" id="{7CF7FE90-1ACF-FD4E-86E3-807CD2831910}"/>
                </a:ext>
              </a:extLst>
            </p:cNvPr>
            <p:cNvSpPr/>
            <p:nvPr/>
          </p:nvSpPr>
          <p:spPr>
            <a:xfrm>
              <a:off x="10516228" y="5935268"/>
              <a:ext cx="76313" cy="727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08" tIns="91408" rIns="91408" bIns="91408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255628-7AF0-BA43-9CC3-E98EDA12C252}"/>
              </a:ext>
            </a:extLst>
          </p:cNvPr>
          <p:cNvSpPr txBox="1"/>
          <p:nvPr/>
        </p:nvSpPr>
        <p:spPr>
          <a:xfrm>
            <a:off x="685490" y="3193225"/>
            <a:ext cx="3374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Quotient z: integer</a:t>
            </a:r>
          </a:p>
          <a:p>
            <a:r>
              <a:rPr lang="en-US" sz="2000" dirty="0"/>
              <a:t>Remainder p: lies in [-ln2, 0]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D29CC69-5694-5641-A768-2D683876170D}"/>
              </a:ext>
            </a:extLst>
          </p:cNvPr>
          <p:cNvSpPr/>
          <p:nvPr/>
        </p:nvSpPr>
        <p:spPr>
          <a:xfrm rot="5400000">
            <a:off x="2957821" y="4368515"/>
            <a:ext cx="195226" cy="76734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535965-26C6-FD41-944A-E32F32508F4A}"/>
              </a:ext>
            </a:extLst>
          </p:cNvPr>
          <p:cNvSpPr txBox="1"/>
          <p:nvPr/>
        </p:nvSpPr>
        <p:spPr>
          <a:xfrm>
            <a:off x="2338893" y="4874935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Compute with approximation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88F7B-5B93-7347-B689-4C9C5DF93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96" y="4160144"/>
            <a:ext cx="5098888" cy="330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E1F9-6427-5D4F-BC08-078EC1C7F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5" y="2614994"/>
            <a:ext cx="3084873" cy="4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0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711D-3236-ED44-A18A-5A92ECA3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Integer-only Quantization Works: Transformers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6397D0-E0E5-EE4A-A6B3-6D61C920AAB6}"/>
              </a:ext>
            </a:extLst>
          </p:cNvPr>
          <p:cNvSpPr txBox="1">
            <a:spLocks/>
          </p:cNvSpPr>
          <p:nvPr/>
        </p:nvSpPr>
        <p:spPr>
          <a:xfrm>
            <a:off x="200722" y="959006"/>
            <a:ext cx="11630722" cy="68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sz="2400" dirty="0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CC74C3E-877B-6846-B47D-C4F245279B0F}"/>
              </a:ext>
            </a:extLst>
          </p:cNvPr>
          <p:cNvSpPr/>
          <p:nvPr/>
        </p:nvSpPr>
        <p:spPr>
          <a:xfrm>
            <a:off x="200722" y="6400413"/>
            <a:ext cx="7960736" cy="276999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S. Kim*, A. </a:t>
            </a:r>
            <a:r>
              <a:rPr lang="en-US" sz="1200" dirty="0" err="1"/>
              <a:t>Gholami</a:t>
            </a:r>
            <a:r>
              <a:rPr lang="en-US" sz="1200" dirty="0"/>
              <a:t>*, Z. Yao*, M. Mahoney, K. Keutzer, </a:t>
            </a:r>
            <a:r>
              <a:rPr lang="en-US" sz="1200" b="1" dirty="0"/>
              <a:t>I-BERT: Integer-only BERT Quantization</a:t>
            </a:r>
            <a:r>
              <a:rPr lang="en-US" sz="1200" dirty="0"/>
              <a:t>, ICML, 2021.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8787944-2293-6A46-926A-1615ABF9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" y="1326572"/>
            <a:ext cx="11630722" cy="394903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472DB-7DB7-1842-BFF0-6757A424DAE0}"/>
              </a:ext>
            </a:extLst>
          </p:cNvPr>
          <p:cNvSpPr/>
          <p:nvPr/>
        </p:nvSpPr>
        <p:spPr>
          <a:xfrm>
            <a:off x="11187816" y="1726927"/>
            <a:ext cx="609600" cy="1367118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9F1F5-F71D-EE4D-94B1-83F33AC52267}"/>
              </a:ext>
            </a:extLst>
          </p:cNvPr>
          <p:cNvSpPr/>
          <p:nvPr/>
        </p:nvSpPr>
        <p:spPr>
          <a:xfrm>
            <a:off x="11187816" y="3777266"/>
            <a:ext cx="609600" cy="1367118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C239DD-CFBC-EA4C-BBA2-04ACB764FB5C}"/>
              </a:ext>
            </a:extLst>
          </p:cNvPr>
          <p:cNvSpPr txBox="1">
            <a:spLocks/>
          </p:cNvSpPr>
          <p:nvPr/>
        </p:nvSpPr>
        <p:spPr>
          <a:xfrm>
            <a:off x="280639" y="5304338"/>
            <a:ext cx="11451771" cy="994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buFont typeface="Wingdings" pitchFamily="2" charset="2"/>
              <a:buChar char="Ø"/>
            </a:pPr>
            <a:r>
              <a:rPr lang="en-US" dirty="0"/>
              <a:t>I-BERT is integrated in </a:t>
            </a:r>
            <a:r>
              <a:rPr lang="en-US" b="1" dirty="0" err="1"/>
              <a:t>HuggingFace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~8K downloads per month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5C8AE-4962-CC48-8DDA-5CBDD793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982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ML with Pruning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slides in this section are courtesy of Jonathan </a:t>
            </a:r>
            <a:r>
              <a:rPr lang="en-US" dirty="0" err="1"/>
              <a:t>Frankle</a:t>
            </a:r>
            <a:r>
              <a:rPr lang="en-US" dirty="0"/>
              <a:t> [Harvard/</a:t>
            </a:r>
            <a:r>
              <a:rPr lang="en-US" dirty="0" err="1"/>
              <a:t>MosaicML</a:t>
            </a:r>
            <a:r>
              <a:rPr lang="en-US" dirty="0"/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F8DFD-E150-CD49-A20B-98A3D1EE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uFillTx/>
              </a:rPr>
              <a:pPr/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206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31B8-F6BB-9C40-AB06-7B9F2E87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Sub-INT8 Quantization?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653416B4-FCA0-D74A-BFF9-91A04EC04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194" y="1535764"/>
            <a:ext cx="9692667" cy="28454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A47A881-E752-CF4D-8B7E-3033556CA269}"/>
              </a:ext>
            </a:extLst>
          </p:cNvPr>
          <p:cNvGrpSpPr/>
          <p:nvPr/>
        </p:nvGrpSpPr>
        <p:grpSpPr>
          <a:xfrm>
            <a:off x="2625754" y="4381264"/>
            <a:ext cx="6892249" cy="845078"/>
            <a:chOff x="1997554" y="4345796"/>
            <a:chExt cx="6946539" cy="959336"/>
          </a:xfrm>
        </p:grpSpPr>
        <p:sp>
          <p:nvSpPr>
            <p:cNvPr id="7" name="Google Shape;896;p82">
              <a:extLst>
                <a:ext uri="{FF2B5EF4-FFF2-40B4-BE49-F238E27FC236}">
                  <a16:creationId xmlns:a16="http://schemas.microsoft.com/office/drawing/2014/main" id="{453537E2-B1C3-7644-A953-2DE0FAA65B6E}"/>
                </a:ext>
              </a:extLst>
            </p:cNvPr>
            <p:cNvSpPr/>
            <p:nvPr/>
          </p:nvSpPr>
          <p:spPr>
            <a:xfrm>
              <a:off x="1997554" y="4372702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899;p82">
              <a:extLst>
                <a:ext uri="{FF2B5EF4-FFF2-40B4-BE49-F238E27FC236}">
                  <a16:creationId xmlns:a16="http://schemas.microsoft.com/office/drawing/2014/main" id="{9B807CCA-7F84-9648-B617-D2A30FFC06FB}"/>
                </a:ext>
              </a:extLst>
            </p:cNvPr>
            <p:cNvSpPr/>
            <p:nvPr/>
          </p:nvSpPr>
          <p:spPr>
            <a:xfrm>
              <a:off x="1997554" y="4870792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896;p82">
              <a:extLst>
                <a:ext uri="{FF2B5EF4-FFF2-40B4-BE49-F238E27FC236}">
                  <a16:creationId xmlns:a16="http://schemas.microsoft.com/office/drawing/2014/main" id="{75E181A0-9C3F-B546-B913-37037EB2567B}"/>
                </a:ext>
              </a:extLst>
            </p:cNvPr>
            <p:cNvSpPr/>
            <p:nvPr/>
          </p:nvSpPr>
          <p:spPr>
            <a:xfrm>
              <a:off x="4094160" y="4368461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899;p82">
              <a:extLst>
                <a:ext uri="{FF2B5EF4-FFF2-40B4-BE49-F238E27FC236}">
                  <a16:creationId xmlns:a16="http://schemas.microsoft.com/office/drawing/2014/main" id="{1984EBE0-9C28-8947-89C8-61CFCE212813}"/>
                </a:ext>
              </a:extLst>
            </p:cNvPr>
            <p:cNvSpPr/>
            <p:nvPr/>
          </p:nvSpPr>
          <p:spPr>
            <a:xfrm>
              <a:off x="4094160" y="4866551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896;p82">
              <a:extLst>
                <a:ext uri="{FF2B5EF4-FFF2-40B4-BE49-F238E27FC236}">
                  <a16:creationId xmlns:a16="http://schemas.microsoft.com/office/drawing/2014/main" id="{6C200E26-8A8B-F344-A388-AC4DF88CB88C}"/>
                </a:ext>
              </a:extLst>
            </p:cNvPr>
            <p:cNvSpPr/>
            <p:nvPr/>
          </p:nvSpPr>
          <p:spPr>
            <a:xfrm>
              <a:off x="5818066" y="4368461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899;p82">
              <a:extLst>
                <a:ext uri="{FF2B5EF4-FFF2-40B4-BE49-F238E27FC236}">
                  <a16:creationId xmlns:a16="http://schemas.microsoft.com/office/drawing/2014/main" id="{5B8467C3-F6FD-BE4A-9F78-2B962A38338D}"/>
                </a:ext>
              </a:extLst>
            </p:cNvPr>
            <p:cNvSpPr/>
            <p:nvPr/>
          </p:nvSpPr>
          <p:spPr>
            <a:xfrm>
              <a:off x="5818066" y="4866551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896;p82">
              <a:extLst>
                <a:ext uri="{FF2B5EF4-FFF2-40B4-BE49-F238E27FC236}">
                  <a16:creationId xmlns:a16="http://schemas.microsoft.com/office/drawing/2014/main" id="{32E10E0D-8EFD-6543-81ED-B0EF3758A8D8}"/>
                </a:ext>
              </a:extLst>
            </p:cNvPr>
            <p:cNvSpPr/>
            <p:nvPr/>
          </p:nvSpPr>
          <p:spPr>
            <a:xfrm>
              <a:off x="8148271" y="4345796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899;p82">
              <a:extLst>
                <a:ext uri="{FF2B5EF4-FFF2-40B4-BE49-F238E27FC236}">
                  <a16:creationId xmlns:a16="http://schemas.microsoft.com/office/drawing/2014/main" id="{F53B39AF-CE7D-5344-8A9F-21290F7229B4}"/>
                </a:ext>
              </a:extLst>
            </p:cNvPr>
            <p:cNvSpPr/>
            <p:nvPr/>
          </p:nvSpPr>
          <p:spPr>
            <a:xfrm>
              <a:off x="8148271" y="4843886"/>
              <a:ext cx="795822" cy="434340"/>
            </a:xfrm>
            <a:custGeom>
              <a:avLst/>
              <a:gdLst/>
              <a:ahLst/>
              <a:cxnLst/>
              <a:rect l="l" t="t" r="r" b="b"/>
              <a:pathLst>
                <a:path w="1524000" h="1524000" extrusionOk="0">
                  <a:moveTo>
                    <a:pt x="1358054" y="1381155"/>
                  </a:moveTo>
                  <a:cubicBezTo>
                    <a:pt x="1124634" y="1571702"/>
                    <a:pt x="395793" y="1571702"/>
                    <a:pt x="167136" y="1381155"/>
                  </a:cubicBezTo>
                  <a:cubicBezTo>
                    <a:pt x="-66283" y="1190608"/>
                    <a:pt x="-42466" y="376022"/>
                    <a:pt x="167136" y="161657"/>
                  </a:cubicBezTo>
                  <a:cubicBezTo>
                    <a:pt x="376738" y="-52708"/>
                    <a:pt x="1148452" y="-52708"/>
                    <a:pt x="1358054" y="161657"/>
                  </a:cubicBezTo>
                  <a:cubicBezTo>
                    <a:pt x="1567656" y="376022"/>
                    <a:pt x="1591474" y="1190612"/>
                    <a:pt x="1358054" y="1381155"/>
                  </a:cubicBezTo>
                  <a:close/>
                </a:path>
              </a:pathLst>
            </a:cu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8-bit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Google Shape;385;p54">
            <a:extLst>
              <a:ext uri="{FF2B5EF4-FFF2-40B4-BE49-F238E27FC236}">
                <a16:creationId xmlns:a16="http://schemas.microsoft.com/office/drawing/2014/main" id="{8EAD76D0-FA3C-BE46-92E9-C826D559FB50}"/>
              </a:ext>
            </a:extLst>
          </p:cNvPr>
          <p:cNvSpPr txBox="1"/>
          <p:nvPr/>
        </p:nvSpPr>
        <p:spPr>
          <a:xfrm>
            <a:off x="117552" y="5407744"/>
            <a:ext cx="11796384" cy="142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/>
              <a:t>Uniform low precision does not work as it can significantly degrade accuracy =&gt; </a:t>
            </a:r>
            <a:r>
              <a:rPr lang="en-US" sz="2000" b="1" dirty="0"/>
              <a:t>Use mixed-precision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dirty="0"/>
              <a:t>- But how should we set the precision for each kernel?</a:t>
            </a:r>
            <a:endParaRPr lang="en-US"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8C88D-CA07-624F-9B40-D308A1F69A24}"/>
              </a:ext>
            </a:extLst>
          </p:cNvPr>
          <p:cNvSpPr/>
          <p:nvPr/>
        </p:nvSpPr>
        <p:spPr>
          <a:xfrm>
            <a:off x="273449" y="1017942"/>
            <a:ext cx="11460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Can we go even further and perform lower precision quantization?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F0DDA-183B-2C48-9E7E-D45CD1B9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50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90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BB1-B728-D445-9372-7DF2D7B7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Hessian Aware Quantization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AA87F8-7585-EE4A-80AA-6F4FABC3A420}"/>
              </a:ext>
            </a:extLst>
          </p:cNvPr>
          <p:cNvSpPr txBox="1">
            <a:spLocks/>
          </p:cNvSpPr>
          <p:nvPr/>
        </p:nvSpPr>
        <p:spPr>
          <a:xfrm>
            <a:off x="117894" y="957398"/>
            <a:ext cx="4853584" cy="539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dirty="0"/>
              <a:t>This is somewhat similar to the </a:t>
            </a:r>
            <a:r>
              <a:rPr lang="en-US" b="1" dirty="0"/>
              <a:t>Jenga</a:t>
            </a:r>
            <a:r>
              <a:rPr lang="en-US" dirty="0"/>
              <a:t> game. We only remove blocks that are not sensitive. </a:t>
            </a:r>
          </a:p>
          <a:p>
            <a:pPr marL="0" indent="0">
              <a:buClrTx/>
              <a:buNone/>
            </a:pPr>
            <a:endParaRPr lang="en-US" dirty="0"/>
          </a:p>
          <a:p>
            <a:pPr>
              <a:buClrTx/>
              <a:buFont typeface="Wingdings" pitchFamily="2" charset="2"/>
              <a:buChar char="Ø"/>
            </a:pPr>
            <a:r>
              <a:rPr lang="en-US" dirty="0"/>
              <a:t>Only use low precision quantization for insensitive parameters (flat loss landscape)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dirty="0"/>
              <a:t>Use high precision quantization for sensitive parameters (sharp loss landscape)</a:t>
            </a:r>
          </a:p>
          <a:p>
            <a:pPr>
              <a:buClrTx/>
              <a:buFont typeface="Wingdings" pitchFamily="2" charset="2"/>
              <a:buChar char="Ø"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/>
              <a:t>This sensitivity can be calculated through Hessian which quantifies the relative sharpness/flatness of the loss landscape.</a:t>
            </a:r>
          </a:p>
          <a:p>
            <a:pPr>
              <a:buClrTx/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AA527-25BB-EA4A-9745-E84EB6D9A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851"/>
          <a:stretch/>
        </p:blipFill>
        <p:spPr>
          <a:xfrm>
            <a:off x="9333706" y="1306855"/>
            <a:ext cx="2581238" cy="43607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229E2-99B6-1F40-B7EE-CDC94C41DC88}"/>
              </a:ext>
            </a:extLst>
          </p:cNvPr>
          <p:cNvGrpSpPr/>
          <p:nvPr/>
        </p:nvGrpSpPr>
        <p:grpSpPr>
          <a:xfrm>
            <a:off x="5049043" y="1384542"/>
            <a:ext cx="3912580" cy="4544664"/>
            <a:chOff x="7972997" y="1786855"/>
            <a:chExt cx="3912580" cy="4544664"/>
          </a:xfrm>
        </p:grpSpPr>
        <p:pic>
          <p:nvPicPr>
            <p:cNvPr id="16" name="Content Placeholder 5" descr="A person looking at a stack of blocks&#10;&#10;Description automatically generated with low confidence">
              <a:extLst>
                <a:ext uri="{FF2B5EF4-FFF2-40B4-BE49-F238E27FC236}">
                  <a16:creationId xmlns:a16="http://schemas.microsoft.com/office/drawing/2014/main" id="{FF4C5D5B-6318-824E-933A-6ED2477F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03" t="8198" r="44265" b="3080"/>
            <a:stretch/>
          </p:blipFill>
          <p:spPr>
            <a:xfrm>
              <a:off x="8246379" y="1786855"/>
              <a:ext cx="1515450" cy="41189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8FA3B7-5086-A54F-B854-286DF321FA98}"/>
                </a:ext>
              </a:extLst>
            </p:cNvPr>
            <p:cNvSpPr txBox="1"/>
            <p:nvPr/>
          </p:nvSpPr>
          <p:spPr>
            <a:xfrm>
              <a:off x="7972997" y="6069909"/>
              <a:ext cx="2062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hlinkClick r:id="rId4"/>
                </a:rPr>
                <a:t>Image from </a:t>
              </a:r>
              <a:r>
                <a:rPr lang="en-US" sz="1050" dirty="0" err="1">
                  <a:hlinkClick r:id="rId4"/>
                </a:rPr>
                <a:t>UniversityCoop</a:t>
              </a:r>
              <a:endParaRPr lang="en-US" sz="105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8B1D3D-9E8A-294D-9514-37AB22C17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051"/>
            <a:stretch/>
          </p:blipFill>
          <p:spPr>
            <a:xfrm>
              <a:off x="9954456" y="2042857"/>
              <a:ext cx="1931121" cy="8983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875AFA-FBDB-344F-9A26-28A4C764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4456" y="5099899"/>
              <a:ext cx="1931121" cy="10100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EB8F88-C414-7F4A-898A-6C42D46A667B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12" y="5604899"/>
              <a:ext cx="8808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686B7B-61C3-484B-B3CE-C6492E05DF8E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0" y="2493982"/>
              <a:ext cx="78274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5642D-77E3-F947-9AA4-56616BCADF7D}"/>
              </a:ext>
            </a:extLst>
          </p:cNvPr>
          <p:cNvSpPr/>
          <p:nvPr/>
        </p:nvSpPr>
        <p:spPr>
          <a:xfrm>
            <a:off x="117893" y="6340201"/>
            <a:ext cx="9491106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Dong Z, Yao Z,  </a:t>
            </a:r>
            <a:r>
              <a:rPr lang="en-US" sz="1000" dirty="0" err="1"/>
              <a:t>Arfeen</a:t>
            </a:r>
            <a:r>
              <a:rPr lang="en-US" sz="1000" dirty="0"/>
              <a:t> D, Gholami A, Mahoney MW, Keutzer K. Hawq-v2: Hessian aware trace-weighted quantization of neural networks. </a:t>
            </a:r>
            <a:r>
              <a:rPr lang="en-US" sz="1000" dirty="0" err="1"/>
              <a:t>NeurIPS</a:t>
            </a:r>
            <a:r>
              <a:rPr lang="en-US" sz="1000" dirty="0"/>
              <a:t>, 2020.</a:t>
            </a:r>
          </a:p>
          <a:p>
            <a:r>
              <a:rPr lang="en-US" sz="1000" dirty="0"/>
              <a:t>Yu S, Yao Z, Gholami A, Dong Z, Mahoney MW, Keutzer K. Hessian-Aware Pruning and Optimal Neural Implant. WACV, 2022.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77AA5-B943-8C4A-825C-635B0376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51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92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98;p45"/>
          <p:cNvSpPr txBox="1">
            <a:spLocks/>
          </p:cNvSpPr>
          <p:nvPr/>
        </p:nvSpPr>
        <p:spPr>
          <a:xfrm>
            <a:off x="1275788" y="140145"/>
            <a:ext cx="9363212" cy="78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200"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CEB3-F10D-4143-99C7-35446FBB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</a14:imgLayer>
                </a14:imgProps>
              </a:ext>
            </a:extLst>
          </a:blip>
          <a:srcRect t="4257"/>
          <a:stretch/>
        </p:blipFill>
        <p:spPr>
          <a:xfrm>
            <a:off x="180422" y="1209316"/>
            <a:ext cx="11761968" cy="612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C360B-31A4-C941-81DF-A769D289EDF4}"/>
              </a:ext>
            </a:extLst>
          </p:cNvPr>
          <p:cNvSpPr/>
          <p:nvPr/>
        </p:nvSpPr>
        <p:spPr>
          <a:xfrm>
            <a:off x="180422" y="6094305"/>
            <a:ext cx="10772058" cy="646331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Z. Dong, Z. Yao, D. </a:t>
            </a:r>
            <a:r>
              <a:rPr lang="en-US" altLang="zh-CN" sz="1200" dirty="0" err="1"/>
              <a:t>Arfeen</a:t>
            </a:r>
            <a:r>
              <a:rPr lang="en-US" altLang="zh-CN" sz="1200" dirty="0"/>
              <a:t>,</a:t>
            </a:r>
            <a:r>
              <a:rPr lang="en-US" altLang="zh-CN" sz="1200" b="1" dirty="0"/>
              <a:t> </a:t>
            </a:r>
            <a:r>
              <a:rPr lang="en-US" altLang="zh-CN" sz="1200" dirty="0"/>
              <a:t>A. </a:t>
            </a:r>
            <a:r>
              <a:rPr lang="en-US" altLang="zh-CN" sz="1200" dirty="0" err="1"/>
              <a:t>Gholami</a:t>
            </a:r>
            <a:r>
              <a:rPr lang="en-US" altLang="zh-CN" sz="1200" dirty="0"/>
              <a:t>, M. Mahoney, K. Keutzer, HAWQ-V2: Trace Weighted Hessian Aware Quantization, </a:t>
            </a:r>
            <a:r>
              <a:rPr lang="en-US" altLang="zh-CN" sz="1200" b="1" dirty="0" err="1"/>
              <a:t>NeurIPS</a:t>
            </a:r>
            <a:r>
              <a:rPr lang="en-US" altLang="zh-CN" sz="1200" b="1" dirty="0"/>
              <a:t> 2020.</a:t>
            </a:r>
          </a:p>
          <a:p>
            <a:r>
              <a:rPr lang="en-US" sz="1200" dirty="0"/>
              <a:t>Z. Yao*, Z. Dong*, Z. Zheng*, A. Gholami*, E. Tan, J. Li, L. Yuan, Q. Huang, Y. Wang, M. W. Mahoney, K. Keutzer, HAWQ-V3: Dyadic Neural Network Quantization in Mixed Precision, </a:t>
            </a:r>
            <a:r>
              <a:rPr lang="en-US" sz="1200" b="1" dirty="0"/>
              <a:t>ICML, 2021</a:t>
            </a:r>
            <a:r>
              <a:rPr lang="en-US" sz="1200" dirty="0"/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32F12-FE27-1A4C-B2E2-53491545A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82" y="2447986"/>
            <a:ext cx="7136296" cy="1019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D3901-4FBD-D143-B838-EE8B89C44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618" y="2142282"/>
            <a:ext cx="3283772" cy="3563573"/>
          </a:xfrm>
          <a:prstGeom prst="rect">
            <a:avLst/>
          </a:prstGeom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3FA5CD95-6B01-544E-BB2D-6104CC1CC77F}"/>
              </a:ext>
            </a:extLst>
          </p:cNvPr>
          <p:cNvGrpSpPr/>
          <p:nvPr/>
        </p:nvGrpSpPr>
        <p:grpSpPr>
          <a:xfrm>
            <a:off x="745701" y="3798042"/>
            <a:ext cx="6423137" cy="2144613"/>
            <a:chOff x="204081" y="2348477"/>
            <a:chExt cx="9818224" cy="2659218"/>
          </a:xfrm>
        </p:grpSpPr>
        <p:pic>
          <p:nvPicPr>
            <p:cNvPr id="12" name="图片 4">
              <a:extLst>
                <a:ext uri="{FF2B5EF4-FFF2-40B4-BE49-F238E27FC236}">
                  <a16:creationId xmlns:a16="http://schemas.microsoft.com/office/drawing/2014/main" id="{C3AC99E5-2E20-984C-90DE-650FCDA4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081" y="2348477"/>
              <a:ext cx="4638171" cy="2659218"/>
            </a:xfrm>
            <a:prstGeom prst="rect">
              <a:avLst/>
            </a:prstGeom>
          </p:spPr>
        </p:pic>
        <p:pic>
          <p:nvPicPr>
            <p:cNvPr id="13" name="图片 5">
              <a:extLst>
                <a:ext uri="{FF2B5EF4-FFF2-40B4-BE49-F238E27FC236}">
                  <a16:creationId xmlns:a16="http://schemas.microsoft.com/office/drawing/2014/main" id="{63CE4BC5-143C-474A-9D82-70361E37E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7571" y="2349753"/>
              <a:ext cx="4684734" cy="265794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332178F-82EB-DF4B-8EC4-883C0009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Hessian and Loss Landscape Curvature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F5166-0B8D-464C-BD96-36479EDE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C088D-F745-C745-8154-CAD11DD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3672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4260-179F-044D-8980-103957756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23665"/>
          <a:stretch/>
        </p:blipFill>
        <p:spPr>
          <a:xfrm>
            <a:off x="5764690" y="1493331"/>
            <a:ext cx="4504725" cy="4746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37873-B0B5-C44C-8FCA-33DB95C8C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4037923"/>
            <a:ext cx="2797824" cy="179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733A6-76C3-B442-9DF1-B0A236C2B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62" y="1888788"/>
            <a:ext cx="2804907" cy="949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AB4590-6BE7-184A-A307-626799F0A4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8" t="16333" r="83767" b="13474"/>
          <a:stretch/>
        </p:blipFill>
        <p:spPr>
          <a:xfrm>
            <a:off x="3409121" y="1781899"/>
            <a:ext cx="1093305" cy="4227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2BBD11-3A19-5140-887C-048CC189DBD6}"/>
              </a:ext>
            </a:extLst>
          </p:cNvPr>
          <p:cNvSpPr txBox="1"/>
          <p:nvPr/>
        </p:nvSpPr>
        <p:spPr>
          <a:xfrm>
            <a:off x="1003567" y="5946805"/>
            <a:ext cx="133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7</a:t>
            </a:r>
            <a:r>
              <a:rPr lang="en-US" sz="1200" baseline="30000" dirty="0"/>
              <a:t>th</a:t>
            </a:r>
            <a:r>
              <a:rPr lang="en-US" sz="1200" dirty="0"/>
              <a:t>  Layer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4C70-CCE6-1649-911B-2563495484E4}"/>
              </a:ext>
            </a:extLst>
          </p:cNvPr>
          <p:cNvSpPr txBox="1"/>
          <p:nvPr/>
        </p:nvSpPr>
        <p:spPr>
          <a:xfrm>
            <a:off x="967929" y="2773868"/>
            <a:ext cx="133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11</a:t>
            </a:r>
            <a:r>
              <a:rPr lang="en-US" sz="1200" baseline="30000" dirty="0"/>
              <a:t>th</a:t>
            </a:r>
            <a:r>
              <a:rPr lang="en-US" sz="1200" dirty="0"/>
              <a:t>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6D760-B8C3-294A-A9FB-0A7FCF43A484}"/>
              </a:ext>
            </a:extLst>
          </p:cNvPr>
          <p:cNvSpPr/>
          <p:nvPr/>
        </p:nvSpPr>
        <p:spPr>
          <a:xfrm>
            <a:off x="370114" y="6469444"/>
            <a:ext cx="11517086" cy="276999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S. Sheng, Z. Dong, J. Ye, L. Ma, Z. Yao, </a:t>
            </a:r>
            <a:r>
              <a:rPr lang="en-US" sz="1200" b="1" dirty="0"/>
              <a:t>A. </a:t>
            </a:r>
            <a:r>
              <a:rPr lang="en-US" sz="1200" b="1" dirty="0" err="1"/>
              <a:t>Gholami</a:t>
            </a:r>
            <a:r>
              <a:rPr lang="en-US" sz="1200" dirty="0"/>
              <a:t>, M. Mahoney, K. Keutzer, Q-BERT: Hessian Based Ultra Low Precision Quantization of BERT, </a:t>
            </a:r>
            <a:r>
              <a:rPr lang="en-US" sz="1200" b="1" dirty="0"/>
              <a:t>AAAI, 2020.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23C80-A0E3-BF4A-9D9F-53689787CE9B}"/>
              </a:ext>
            </a:extLst>
          </p:cNvPr>
          <p:cNvSpPr txBox="1"/>
          <p:nvPr/>
        </p:nvSpPr>
        <p:spPr>
          <a:xfrm>
            <a:off x="5764690" y="1090183"/>
            <a:ext cx="465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Named Entity Recognition Task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E97E26-D32D-844B-9CF3-0034EB0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SzPts val="3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Mixed Precision Quantization for NLP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923322-7CEA-FA45-9C7F-759F525F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DCE0FF-C249-524F-807F-8284404A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53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47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DED5-AB1B-2F49-BD32-497701F2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5D46-5728-4A4E-8C6F-92FDB9A0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45" y="957398"/>
            <a:ext cx="10972800" cy="4943203"/>
          </a:xfrm>
        </p:spPr>
        <p:txBody>
          <a:bodyPr/>
          <a:lstStyle/>
          <a:p>
            <a:r>
              <a:rPr lang="en-US" dirty="0"/>
              <a:t>Quantization and Pruning of a model depends on the loss landscape </a:t>
            </a:r>
          </a:p>
          <a:p>
            <a:r>
              <a:rPr lang="en-US" dirty="0"/>
              <a:t>INT8 Quantization has been proved to be very effective for inference without accuracy degradation</a:t>
            </a:r>
          </a:p>
          <a:p>
            <a:pPr lvl="1"/>
            <a:r>
              <a:rPr lang="en-US" dirty="0"/>
              <a:t>Typically yields 2-4x speed up and 4x reduction in memory volume</a:t>
            </a:r>
          </a:p>
          <a:p>
            <a:r>
              <a:rPr lang="en-US" dirty="0"/>
              <a:t>Lower Precision Quantization is possible but often there is an accuracy/speed trade-off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B9F90-AC9C-8741-B961-E0AAAC58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96" y="4415480"/>
            <a:ext cx="2349808" cy="181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55ABF-A807-2B44-9C62-2D955899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642" y="4415480"/>
            <a:ext cx="2408461" cy="1815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298A4-477F-3249-B0A4-16B8B2E647EF}"/>
              </a:ext>
            </a:extLst>
          </p:cNvPr>
          <p:cNvSpPr txBox="1"/>
          <p:nvPr/>
        </p:nvSpPr>
        <p:spPr>
          <a:xfrm>
            <a:off x="6747903" y="641369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Robust to Compression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3610-C128-F341-A82A-BACCF6B43434}"/>
              </a:ext>
            </a:extLst>
          </p:cNvPr>
          <p:cNvSpPr txBox="1"/>
          <p:nvPr/>
        </p:nvSpPr>
        <p:spPr>
          <a:xfrm>
            <a:off x="2553782" y="6385026"/>
            <a:ext cx="3036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Robust to Compression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1B109-F247-0440-8123-6BC1C4B3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54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179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E34F-5CFD-9E48-A58A-DE90C8D9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AB406-D576-E84C-9C0B-BB0E1CFB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3357857"/>
          </a:xfrm>
        </p:spPr>
        <p:txBody>
          <a:bodyPr/>
          <a:lstStyle/>
          <a:p>
            <a:r>
              <a:rPr lang="en-US" dirty="0"/>
              <a:t>If you are interested to learn more about quantization see the following papers:</a:t>
            </a:r>
          </a:p>
          <a:p>
            <a:r>
              <a:rPr lang="en-US" dirty="0">
                <a:hlinkClick r:id="rId2"/>
              </a:rPr>
              <a:t>A survey of quantization methods for efficient neural network inference </a:t>
            </a:r>
          </a:p>
          <a:p>
            <a:r>
              <a:rPr lang="en-US" dirty="0">
                <a:hlinkClick r:id="rId2"/>
              </a:rPr>
              <a:t>Quantization and training of neural networks for efficient integer-arithmetic-only inference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DA90-011D-D547-84ED-8A4BCBC5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55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929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0AB4-3344-6E42-937E-45BA026C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 is Costly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76C03A4-A92B-6A4A-9BC2-D48A41686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236" y="1658073"/>
            <a:ext cx="7074849" cy="36261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4BBB22-17FC-1940-8F23-709D10CC5FF3}"/>
              </a:ext>
            </a:extLst>
          </p:cNvPr>
          <p:cNvSpPr txBox="1"/>
          <p:nvPr/>
        </p:nvSpPr>
        <p:spPr>
          <a:xfrm>
            <a:off x="186573" y="6498203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3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F544-1D78-A240-9D79-72EFF3FACF29}"/>
              </a:ext>
            </a:extLst>
          </p:cNvPr>
          <p:cNvSpPr txBox="1"/>
          <p:nvPr/>
        </p:nvSpPr>
        <p:spPr>
          <a:xfrm>
            <a:off x="186573" y="1824183"/>
            <a:ext cx="4197927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Fundamentally do we need such large models to learn the representations that we are looking for?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reduce this cost without sacrificing accuracy?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C2CF2-72C1-7949-8B0C-BE53C40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6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684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CCC2-5E0F-AE4C-AD59-7ECB8935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Precision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D814-DB4B-C544-BC41-A44BF059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2133396"/>
          </a:xfrm>
        </p:spPr>
        <p:txBody>
          <a:bodyPr/>
          <a:lstStyle/>
          <a:p>
            <a:r>
              <a:rPr lang="en-US" dirty="0"/>
              <a:t>As we saw in </a:t>
            </a:r>
            <a:r>
              <a:rPr lang="en-US" dirty="0" err="1"/>
              <a:t>lec</a:t>
            </a:r>
            <a:r>
              <a:rPr lang="en-US" dirty="0"/>
              <a:t> 2, we have been very successful in FP16 training which enabled 10x improvements in throughput</a:t>
            </a:r>
          </a:p>
          <a:p>
            <a:pPr lvl="1"/>
            <a:r>
              <a:rPr lang="en-US" dirty="0"/>
              <a:t>But it has been very difficult to go to reduce the precision further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7083A-AA20-5B48-9500-197BEB6A4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9962" y="3253621"/>
            <a:ext cx="5837742" cy="3389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42166-6DA7-5048-99F5-5FAAECF1CC96}"/>
              </a:ext>
            </a:extLst>
          </p:cNvPr>
          <p:cNvSpPr/>
          <p:nvPr/>
        </p:nvSpPr>
        <p:spPr>
          <a:xfrm>
            <a:off x="5928833" y="3145449"/>
            <a:ext cx="2769373" cy="3606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FA4E-7191-F947-B5EE-6685F7F16408}"/>
              </a:ext>
            </a:extLst>
          </p:cNvPr>
          <p:cNvSpPr txBox="1"/>
          <p:nvPr/>
        </p:nvSpPr>
        <p:spPr>
          <a:xfrm>
            <a:off x="8822897" y="4725297"/>
            <a:ext cx="336910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INT8/4 training often leads to significant accuracy degradation and is still an open research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435D9-3171-064F-8849-A734C597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751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734-23D0-1447-BEC6-944D2B90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Utilizing Sparsity?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5D3C-78C9-7A45-AC33-032A26C6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HW generations such as A100 have built-in support for accelerating sparse workloads</a:t>
            </a:r>
          </a:p>
          <a:p>
            <a:pPr lvl="1"/>
            <a:r>
              <a:rPr lang="en-US" dirty="0"/>
              <a:t>HW vendors can achieve significantly higher gains if sparse training becomes feasible for ML like FP16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1F1768-850B-4D49-8DEB-C0DB966F1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b="50000"/>
          <a:stretch/>
        </p:blipFill>
        <p:spPr>
          <a:xfrm>
            <a:off x="904912" y="3429000"/>
            <a:ext cx="10382175" cy="29199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98185-F8DA-CF49-BE90-FF98BB07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067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734-23D0-1447-BEC6-944D2B90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Sparsity: One of the Challenging Problems in 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98F80E-70F6-974B-A53A-F7F027B38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90"/>
          <a:stretch/>
        </p:blipFill>
        <p:spPr>
          <a:xfrm>
            <a:off x="2600694" y="1515734"/>
            <a:ext cx="6990611" cy="48377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07E20F0-68D1-4E41-BFA8-7CE9B24D6066}"/>
              </a:ext>
            </a:extLst>
          </p:cNvPr>
          <p:cNvSpPr txBox="1">
            <a:spLocks/>
          </p:cNvSpPr>
          <p:nvPr/>
        </p:nvSpPr>
        <p:spPr>
          <a:xfrm>
            <a:off x="8879457" y="1343817"/>
            <a:ext cx="3194991" cy="109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dirty="0">
                <a:latin typeface="Bahnschrift Semi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15584-C4D5-704A-999B-F3C93D75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722301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80649</TotalTime>
  <Words>2615</Words>
  <Application>Microsoft Macintosh PowerPoint</Application>
  <PresentationFormat>Widescreen</PresentationFormat>
  <Paragraphs>397</Paragraphs>
  <Slides>55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Aharoni</vt:lpstr>
      <vt:lpstr>Arial</vt:lpstr>
      <vt:lpstr>Bahnschrift</vt:lpstr>
      <vt:lpstr>Bahnschrift SemiBold</vt:lpstr>
      <vt:lpstr>Bahnschrift SemiLight</vt:lpstr>
      <vt:lpstr>Calibri</vt:lpstr>
      <vt:lpstr>Cambria Math</vt:lpstr>
      <vt:lpstr>Century Gothic</vt:lpstr>
      <vt:lpstr>Helvetica Neue</vt:lpstr>
      <vt:lpstr>Helvetica Neue Light</vt:lpstr>
      <vt:lpstr>Monaco</vt:lpstr>
      <vt:lpstr>Times New Roman</vt:lpstr>
      <vt:lpstr>Wingdings</vt:lpstr>
      <vt:lpstr>3_Office Theme</vt:lpstr>
      <vt:lpstr>4_Office Theme</vt:lpstr>
      <vt:lpstr>AI-Systems Efficient ML (294-162)</vt:lpstr>
      <vt:lpstr>Acknowledgments</vt:lpstr>
      <vt:lpstr>Agenda for Today</vt:lpstr>
      <vt:lpstr>Objectives For Today</vt:lpstr>
      <vt:lpstr>Efficient ML with Pruning</vt:lpstr>
      <vt:lpstr>Neural Network Training is Costly</vt:lpstr>
      <vt:lpstr>Reduced Precision Training</vt:lpstr>
      <vt:lpstr>How about Utilizing Sparsity?</vt:lpstr>
      <vt:lpstr>Sparsity: One of the Challenging Problems in ML</vt:lpstr>
      <vt:lpstr>Background: Neural Network Pruning</vt:lpstr>
      <vt:lpstr>Background: Neural Network Pruning</vt:lpstr>
      <vt:lpstr>Background: Neural Network Pruning</vt:lpstr>
      <vt:lpstr>Background: Neural Network Pruning</vt:lpstr>
      <vt:lpstr>Hessian Aware Pruning</vt:lpstr>
      <vt:lpstr>Background: Neural Network Pruning</vt:lpstr>
      <vt:lpstr>Pruning Can be Effective</vt:lpstr>
      <vt:lpstr>Research Question</vt:lpstr>
      <vt:lpstr>Research Question: Training Sparse Models?</vt:lpstr>
      <vt:lpstr>Research Question</vt:lpstr>
      <vt:lpstr>Research Question</vt:lpstr>
      <vt:lpstr>Research Question</vt:lpstr>
      <vt:lpstr>Overparameterized Models</vt:lpstr>
      <vt:lpstr>Is Training Small-Scale NNs Possible?</vt:lpstr>
      <vt:lpstr>Attempting to Train a Pruned Network</vt:lpstr>
      <vt:lpstr>Attempting to Train a Pruned Network</vt:lpstr>
      <vt:lpstr>Attempting to Train a Pruned Network</vt:lpstr>
      <vt:lpstr>Attempting to Train a Pruned Network</vt:lpstr>
      <vt:lpstr>Attempting to Train a Pruned Network</vt:lpstr>
      <vt:lpstr>Iterative Magnitude Pruning (IMP)</vt:lpstr>
      <vt:lpstr>Results</vt:lpstr>
      <vt:lpstr>Results</vt:lpstr>
      <vt:lpstr>Results</vt:lpstr>
      <vt:lpstr>Results</vt:lpstr>
      <vt:lpstr>Results</vt:lpstr>
      <vt:lpstr>Limitations</vt:lpstr>
      <vt:lpstr>Sneak Peak of Results For More Complex Models/Datasets</vt:lpstr>
      <vt:lpstr>Sneak Peak of Results For More Complex Models/Datasets</vt:lpstr>
      <vt:lpstr>High Level Findings in the literature on this topic</vt:lpstr>
      <vt:lpstr>Another Limitation: Structured vs Unstructured Sparsity</vt:lpstr>
      <vt:lpstr>Further Reading</vt:lpstr>
      <vt:lpstr>Efficient ML with Quantization</vt:lpstr>
      <vt:lpstr>Quantization Enables Fewer Memory Accesses</vt:lpstr>
      <vt:lpstr>Quantization</vt:lpstr>
      <vt:lpstr>Uniform Quantization</vt:lpstr>
      <vt:lpstr>Integer-only Quantization!</vt:lpstr>
      <vt:lpstr>Integer-only Quantization Works</vt:lpstr>
      <vt:lpstr>Integer-only Can be applied to general Non-Linearities</vt:lpstr>
      <vt:lpstr>Integer-only Softmax</vt:lpstr>
      <vt:lpstr>Integer-only Quantization Works: Transformers</vt:lpstr>
      <vt:lpstr>What about Sub-INT8 Quantization?</vt:lpstr>
      <vt:lpstr>Hessian Aware Quantization</vt:lpstr>
      <vt:lpstr>Hessian and Loss Landscape Curvature</vt:lpstr>
      <vt:lpstr>Mixed Precision Quantization for NLP</vt:lpstr>
      <vt:lpstr>Summary: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847</cp:revision>
  <cp:lastPrinted>2022-02-14T19:50:36Z</cp:lastPrinted>
  <dcterms:modified xsi:type="dcterms:W3CDTF">2022-03-28T19:20:22Z</dcterms:modified>
</cp:coreProperties>
</file>